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notesMasterIdLst>
    <p:notesMasterId r:id="rId64"/>
  </p:notesMasterIdLst>
  <p:sldIdLst>
    <p:sldId id="435" r:id="rId6"/>
    <p:sldId id="567" r:id="rId7"/>
    <p:sldId id="592" r:id="rId8"/>
    <p:sldId id="437" r:id="rId9"/>
    <p:sldId id="400" r:id="rId10"/>
    <p:sldId id="403" r:id="rId11"/>
    <p:sldId id="404" r:id="rId12"/>
    <p:sldId id="406" r:id="rId13"/>
    <p:sldId id="407" r:id="rId14"/>
    <p:sldId id="288" r:id="rId15"/>
    <p:sldId id="408" r:id="rId16"/>
    <p:sldId id="290" r:id="rId17"/>
    <p:sldId id="291" r:id="rId18"/>
    <p:sldId id="409" r:id="rId19"/>
    <p:sldId id="293" r:id="rId20"/>
    <p:sldId id="410" r:id="rId21"/>
    <p:sldId id="301" r:id="rId22"/>
    <p:sldId id="420" r:id="rId23"/>
    <p:sldId id="315" r:id="rId24"/>
    <p:sldId id="565" r:id="rId25"/>
    <p:sldId id="319" r:id="rId26"/>
    <p:sldId id="422" r:id="rId27"/>
    <p:sldId id="424" r:id="rId28"/>
    <p:sldId id="323" r:id="rId29"/>
    <p:sldId id="326" r:id="rId30"/>
    <p:sldId id="372" r:id="rId31"/>
    <p:sldId id="373" r:id="rId32"/>
    <p:sldId id="374" r:id="rId33"/>
    <p:sldId id="375" r:id="rId34"/>
    <p:sldId id="376" r:id="rId35"/>
    <p:sldId id="439" r:id="rId36"/>
    <p:sldId id="440" r:id="rId37"/>
    <p:sldId id="441" r:id="rId38"/>
    <p:sldId id="444" r:id="rId39"/>
    <p:sldId id="445" r:id="rId40"/>
    <p:sldId id="452" r:id="rId41"/>
    <p:sldId id="447" r:id="rId42"/>
    <p:sldId id="448" r:id="rId43"/>
    <p:sldId id="449" r:id="rId44"/>
    <p:sldId id="450" r:id="rId45"/>
    <p:sldId id="451" r:id="rId46"/>
    <p:sldId id="379" r:id="rId47"/>
    <p:sldId id="380" r:id="rId48"/>
    <p:sldId id="332" r:id="rId49"/>
    <p:sldId id="333" r:id="rId50"/>
    <p:sldId id="334" r:id="rId51"/>
    <p:sldId id="336" r:id="rId52"/>
    <p:sldId id="337" r:id="rId53"/>
    <p:sldId id="338" r:id="rId54"/>
    <p:sldId id="339" r:id="rId55"/>
    <p:sldId id="341" r:id="rId56"/>
    <p:sldId id="343" r:id="rId57"/>
    <p:sldId id="344" r:id="rId58"/>
    <p:sldId id="568" r:id="rId59"/>
    <p:sldId id="634" r:id="rId60"/>
    <p:sldId id="569" r:id="rId61"/>
    <p:sldId id="633" r:id="rId62"/>
    <p:sldId id="576"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4" autoAdjust="0"/>
    <p:restoredTop sz="94660"/>
  </p:normalViewPr>
  <p:slideViewPr>
    <p:cSldViewPr>
      <p:cViewPr varScale="1">
        <p:scale>
          <a:sx n="70" d="100"/>
          <a:sy n="70" d="100"/>
        </p:scale>
        <p:origin x="135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D84706-0F43-4A71-81B0-432E1FE60696}" type="datetimeFigureOut">
              <a:rPr lang="en-US" smtClean="0"/>
              <a:pPr/>
              <a:t>12/6/2020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0591AB-1A51-45A8-9C50-968D85F6A13E}" type="slidenum">
              <a:rPr lang="en-US" smtClean="0"/>
              <a:pPr/>
              <a:t>‹#›</a:t>
            </a:fld>
            <a:endParaRPr lang="en-US"/>
          </a:p>
        </p:txBody>
      </p:sp>
    </p:spTree>
    <p:extLst>
      <p:ext uri="{BB962C8B-B14F-4D97-AF65-F5344CB8AC3E}">
        <p14:creationId xmlns:p14="http://schemas.microsoft.com/office/powerpoint/2010/main" val="1332759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a:lstStyle/>
          <a:p>
            <a:pPr eaLnBrk="1" hangingPunct="1">
              <a:spcBef>
                <a:spcPct val="0"/>
              </a:spcBef>
            </a:pPr>
            <a:endParaRPr lang="fa-IR"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27397E-4A8F-4D1B-B8FC-D07D7AE9C6F2}" type="slidenum">
              <a:rPr lang="fa-IR" smtClean="0"/>
              <a:pPr/>
              <a:t>10</a:t>
            </a:fld>
            <a:endParaRPr lang="fa-IR" smtClean="0"/>
          </a:p>
        </p:txBody>
      </p:sp>
    </p:spTree>
    <p:extLst>
      <p:ext uri="{BB962C8B-B14F-4D97-AF65-F5344CB8AC3E}">
        <p14:creationId xmlns:p14="http://schemas.microsoft.com/office/powerpoint/2010/main" val="2888344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ltLang="en-US" smtClean="0"/>
          </a:p>
        </p:txBody>
      </p:sp>
      <p:sp>
        <p:nvSpPr>
          <p:cNvPr id="65540" name="Slide Number Placeholder 3"/>
          <p:cNvSpPr>
            <a:spLocks noGrp="1"/>
          </p:cNvSpPr>
          <p:nvPr>
            <p:ph type="sldNum" sz="quarter" idx="5"/>
          </p:nvPr>
        </p:nvSpPr>
        <p:spPr>
          <a:noFill/>
        </p:spPr>
        <p:txBody>
          <a:bodyPr/>
          <a:lstStyle/>
          <a:p>
            <a:fld id="{DBEC365F-B905-4508-A2BC-7306EEF1E27B}" type="slidenum">
              <a:rPr lang="ar-SA" altLang="en-US" smtClean="0">
                <a:solidFill>
                  <a:srgbClr val="000000"/>
                </a:solidFill>
              </a:rPr>
              <a:pPr/>
              <a:t>52</a:t>
            </a:fld>
            <a:endParaRPr lang="en-US" altLang="en-US" smtClean="0">
              <a:solidFill>
                <a:srgbClr val="000000"/>
              </a:solidFill>
            </a:endParaRPr>
          </a:p>
        </p:txBody>
      </p:sp>
    </p:spTree>
    <p:extLst>
      <p:ext uri="{BB962C8B-B14F-4D97-AF65-F5344CB8AC3E}">
        <p14:creationId xmlns:p14="http://schemas.microsoft.com/office/powerpoint/2010/main" val="3792644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altLang="en-US" smtClean="0"/>
          </a:p>
        </p:txBody>
      </p:sp>
      <p:sp>
        <p:nvSpPr>
          <p:cNvPr id="66564" name="Slide Number Placeholder 3"/>
          <p:cNvSpPr>
            <a:spLocks noGrp="1"/>
          </p:cNvSpPr>
          <p:nvPr>
            <p:ph type="sldNum" sz="quarter" idx="5"/>
          </p:nvPr>
        </p:nvSpPr>
        <p:spPr>
          <a:noFill/>
        </p:spPr>
        <p:txBody>
          <a:bodyPr/>
          <a:lstStyle/>
          <a:p>
            <a:fld id="{55E52F3D-7126-4BC9-AD91-8991596387F5}" type="slidenum">
              <a:rPr lang="ar-SA" altLang="en-US" smtClean="0">
                <a:solidFill>
                  <a:srgbClr val="000000"/>
                </a:solidFill>
              </a:rPr>
              <a:pPr/>
              <a:t>53</a:t>
            </a:fld>
            <a:endParaRPr lang="en-US" altLang="en-US" smtClean="0">
              <a:solidFill>
                <a:srgbClr val="000000"/>
              </a:solidFill>
            </a:endParaRPr>
          </a:p>
        </p:txBody>
      </p:sp>
    </p:spTree>
    <p:extLst>
      <p:ext uri="{BB962C8B-B14F-4D97-AF65-F5344CB8AC3E}">
        <p14:creationId xmlns:p14="http://schemas.microsoft.com/office/powerpoint/2010/main" val="900181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altLang="en-US" smtClean="0"/>
          </a:p>
        </p:txBody>
      </p:sp>
      <p:sp>
        <p:nvSpPr>
          <p:cNvPr id="54276" name="Slide Number Placeholder 3"/>
          <p:cNvSpPr>
            <a:spLocks noGrp="1"/>
          </p:cNvSpPr>
          <p:nvPr>
            <p:ph type="sldNum" sz="quarter" idx="5"/>
          </p:nvPr>
        </p:nvSpPr>
        <p:spPr>
          <a:noFill/>
        </p:spPr>
        <p:txBody>
          <a:bodyPr/>
          <a:lstStyle/>
          <a:p>
            <a:fld id="{AC65D3FA-A6E0-4DE3-942E-D52FA68BB8FE}" type="slidenum">
              <a:rPr lang="ar-SA" altLang="en-US" smtClean="0">
                <a:solidFill>
                  <a:srgbClr val="000000"/>
                </a:solidFill>
              </a:rPr>
              <a:pPr/>
              <a:t>44</a:t>
            </a:fld>
            <a:endParaRPr lang="en-US" altLang="en-US" smtClean="0">
              <a:solidFill>
                <a:srgbClr val="000000"/>
              </a:solidFill>
            </a:endParaRPr>
          </a:p>
        </p:txBody>
      </p:sp>
    </p:spTree>
    <p:extLst>
      <p:ext uri="{BB962C8B-B14F-4D97-AF65-F5344CB8AC3E}">
        <p14:creationId xmlns:p14="http://schemas.microsoft.com/office/powerpoint/2010/main" val="1113105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altLang="en-US" smtClean="0"/>
          </a:p>
        </p:txBody>
      </p:sp>
      <p:sp>
        <p:nvSpPr>
          <p:cNvPr id="55300" name="Slide Number Placeholder 3"/>
          <p:cNvSpPr>
            <a:spLocks noGrp="1"/>
          </p:cNvSpPr>
          <p:nvPr>
            <p:ph type="sldNum" sz="quarter" idx="5"/>
          </p:nvPr>
        </p:nvSpPr>
        <p:spPr>
          <a:noFill/>
        </p:spPr>
        <p:txBody>
          <a:bodyPr/>
          <a:lstStyle/>
          <a:p>
            <a:fld id="{731027FD-5797-4D7F-ACD4-988F3540D912}" type="slidenum">
              <a:rPr lang="ar-SA" altLang="en-US" smtClean="0">
                <a:solidFill>
                  <a:srgbClr val="000000"/>
                </a:solidFill>
              </a:rPr>
              <a:pPr/>
              <a:t>45</a:t>
            </a:fld>
            <a:endParaRPr lang="en-US" altLang="en-US" smtClean="0">
              <a:solidFill>
                <a:srgbClr val="000000"/>
              </a:solidFill>
            </a:endParaRPr>
          </a:p>
        </p:txBody>
      </p:sp>
    </p:spTree>
    <p:extLst>
      <p:ext uri="{BB962C8B-B14F-4D97-AF65-F5344CB8AC3E}">
        <p14:creationId xmlns:p14="http://schemas.microsoft.com/office/powerpoint/2010/main" val="1453723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altLang="en-US" smtClean="0"/>
          </a:p>
        </p:txBody>
      </p:sp>
      <p:sp>
        <p:nvSpPr>
          <p:cNvPr id="56324" name="Slide Number Placeholder 3"/>
          <p:cNvSpPr>
            <a:spLocks noGrp="1"/>
          </p:cNvSpPr>
          <p:nvPr>
            <p:ph type="sldNum" sz="quarter" idx="5"/>
          </p:nvPr>
        </p:nvSpPr>
        <p:spPr>
          <a:noFill/>
        </p:spPr>
        <p:txBody>
          <a:bodyPr/>
          <a:lstStyle/>
          <a:p>
            <a:fld id="{3B8F5828-B058-40F7-8629-786C615286E4}" type="slidenum">
              <a:rPr lang="ar-SA" altLang="en-US" smtClean="0">
                <a:solidFill>
                  <a:srgbClr val="000000"/>
                </a:solidFill>
              </a:rPr>
              <a:pPr/>
              <a:t>46</a:t>
            </a:fld>
            <a:endParaRPr lang="en-US" altLang="en-US" smtClean="0">
              <a:solidFill>
                <a:srgbClr val="000000"/>
              </a:solidFill>
            </a:endParaRPr>
          </a:p>
        </p:txBody>
      </p:sp>
    </p:spTree>
    <p:extLst>
      <p:ext uri="{BB962C8B-B14F-4D97-AF65-F5344CB8AC3E}">
        <p14:creationId xmlns:p14="http://schemas.microsoft.com/office/powerpoint/2010/main" val="3605887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US" altLang="en-US" smtClean="0"/>
          </a:p>
        </p:txBody>
      </p:sp>
      <p:sp>
        <p:nvSpPr>
          <p:cNvPr id="58372" name="Slide Number Placeholder 3"/>
          <p:cNvSpPr>
            <a:spLocks noGrp="1"/>
          </p:cNvSpPr>
          <p:nvPr>
            <p:ph type="sldNum" sz="quarter" idx="5"/>
          </p:nvPr>
        </p:nvSpPr>
        <p:spPr>
          <a:noFill/>
        </p:spPr>
        <p:txBody>
          <a:bodyPr/>
          <a:lstStyle/>
          <a:p>
            <a:fld id="{3DEE60C2-A435-495F-A2DC-B87621114E0B}" type="slidenum">
              <a:rPr lang="ar-SA" altLang="en-US" smtClean="0">
                <a:solidFill>
                  <a:srgbClr val="000000"/>
                </a:solidFill>
              </a:rPr>
              <a:pPr/>
              <a:t>47</a:t>
            </a:fld>
            <a:endParaRPr lang="en-US" altLang="en-US" smtClean="0">
              <a:solidFill>
                <a:srgbClr val="000000"/>
              </a:solidFill>
            </a:endParaRPr>
          </a:p>
        </p:txBody>
      </p:sp>
    </p:spTree>
    <p:extLst>
      <p:ext uri="{BB962C8B-B14F-4D97-AF65-F5344CB8AC3E}">
        <p14:creationId xmlns:p14="http://schemas.microsoft.com/office/powerpoint/2010/main" val="393531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US" altLang="en-US" smtClean="0"/>
          </a:p>
        </p:txBody>
      </p:sp>
      <p:sp>
        <p:nvSpPr>
          <p:cNvPr id="59396" name="Slide Number Placeholder 3"/>
          <p:cNvSpPr>
            <a:spLocks noGrp="1"/>
          </p:cNvSpPr>
          <p:nvPr>
            <p:ph type="sldNum" sz="quarter" idx="5"/>
          </p:nvPr>
        </p:nvSpPr>
        <p:spPr>
          <a:noFill/>
        </p:spPr>
        <p:txBody>
          <a:bodyPr/>
          <a:lstStyle/>
          <a:p>
            <a:fld id="{5D53941A-5781-423A-99BA-DCF4AF0AC90F}" type="slidenum">
              <a:rPr lang="ar-SA" altLang="en-US" smtClean="0">
                <a:solidFill>
                  <a:srgbClr val="000000"/>
                </a:solidFill>
              </a:rPr>
              <a:pPr/>
              <a:t>48</a:t>
            </a:fld>
            <a:endParaRPr lang="en-US" altLang="en-US" smtClean="0">
              <a:solidFill>
                <a:srgbClr val="000000"/>
              </a:solidFill>
            </a:endParaRPr>
          </a:p>
        </p:txBody>
      </p:sp>
    </p:spTree>
    <p:extLst>
      <p:ext uri="{BB962C8B-B14F-4D97-AF65-F5344CB8AC3E}">
        <p14:creationId xmlns:p14="http://schemas.microsoft.com/office/powerpoint/2010/main" val="2671491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altLang="en-US" smtClean="0"/>
          </a:p>
        </p:txBody>
      </p:sp>
      <p:sp>
        <p:nvSpPr>
          <p:cNvPr id="60420" name="Slide Number Placeholder 3"/>
          <p:cNvSpPr>
            <a:spLocks noGrp="1"/>
          </p:cNvSpPr>
          <p:nvPr>
            <p:ph type="sldNum" sz="quarter" idx="5"/>
          </p:nvPr>
        </p:nvSpPr>
        <p:spPr>
          <a:noFill/>
        </p:spPr>
        <p:txBody>
          <a:bodyPr/>
          <a:lstStyle/>
          <a:p>
            <a:fld id="{450DA0C4-D1A1-4B3E-8134-BD8708F25DCA}" type="slidenum">
              <a:rPr lang="ar-SA" altLang="en-US" smtClean="0">
                <a:solidFill>
                  <a:srgbClr val="000000"/>
                </a:solidFill>
              </a:rPr>
              <a:pPr/>
              <a:t>49</a:t>
            </a:fld>
            <a:endParaRPr lang="en-US" altLang="en-US" smtClean="0">
              <a:solidFill>
                <a:srgbClr val="000000"/>
              </a:solidFill>
            </a:endParaRPr>
          </a:p>
        </p:txBody>
      </p:sp>
    </p:spTree>
    <p:extLst>
      <p:ext uri="{BB962C8B-B14F-4D97-AF65-F5344CB8AC3E}">
        <p14:creationId xmlns:p14="http://schemas.microsoft.com/office/powerpoint/2010/main" val="2114501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altLang="en-US" smtClean="0"/>
          </a:p>
        </p:txBody>
      </p:sp>
      <p:sp>
        <p:nvSpPr>
          <p:cNvPr id="61444" name="Slide Number Placeholder 3"/>
          <p:cNvSpPr>
            <a:spLocks noGrp="1"/>
          </p:cNvSpPr>
          <p:nvPr>
            <p:ph type="sldNum" sz="quarter" idx="5"/>
          </p:nvPr>
        </p:nvSpPr>
        <p:spPr>
          <a:noFill/>
        </p:spPr>
        <p:txBody>
          <a:bodyPr/>
          <a:lstStyle/>
          <a:p>
            <a:fld id="{6E0EABC9-6218-440C-A69B-4F8FCAB47081}" type="slidenum">
              <a:rPr lang="ar-SA" altLang="en-US" smtClean="0">
                <a:solidFill>
                  <a:srgbClr val="000000"/>
                </a:solidFill>
              </a:rPr>
              <a:pPr/>
              <a:t>50</a:t>
            </a:fld>
            <a:endParaRPr lang="en-US" altLang="en-US" smtClean="0">
              <a:solidFill>
                <a:srgbClr val="000000"/>
              </a:solidFill>
            </a:endParaRPr>
          </a:p>
        </p:txBody>
      </p:sp>
    </p:spTree>
    <p:extLst>
      <p:ext uri="{BB962C8B-B14F-4D97-AF65-F5344CB8AC3E}">
        <p14:creationId xmlns:p14="http://schemas.microsoft.com/office/powerpoint/2010/main" val="1984229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US" altLang="en-US" smtClean="0"/>
          </a:p>
        </p:txBody>
      </p:sp>
      <p:sp>
        <p:nvSpPr>
          <p:cNvPr id="63492" name="Slide Number Placeholder 3"/>
          <p:cNvSpPr>
            <a:spLocks noGrp="1"/>
          </p:cNvSpPr>
          <p:nvPr>
            <p:ph type="sldNum" sz="quarter" idx="5"/>
          </p:nvPr>
        </p:nvSpPr>
        <p:spPr>
          <a:noFill/>
        </p:spPr>
        <p:txBody>
          <a:bodyPr/>
          <a:lstStyle/>
          <a:p>
            <a:fld id="{407882CF-1F18-43D7-9E05-F5F72CD4D356}" type="slidenum">
              <a:rPr lang="ar-SA" altLang="en-US" smtClean="0">
                <a:solidFill>
                  <a:srgbClr val="000000"/>
                </a:solidFill>
              </a:rPr>
              <a:pPr/>
              <a:t>51</a:t>
            </a:fld>
            <a:endParaRPr lang="en-US" altLang="en-US" smtClean="0">
              <a:solidFill>
                <a:srgbClr val="000000"/>
              </a:solidFill>
            </a:endParaRPr>
          </a:p>
        </p:txBody>
      </p:sp>
    </p:spTree>
    <p:extLst>
      <p:ext uri="{BB962C8B-B14F-4D97-AF65-F5344CB8AC3E}">
        <p14:creationId xmlns:p14="http://schemas.microsoft.com/office/powerpoint/2010/main" val="2982738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8746926C-D769-4407-8112-85E4C8648D9E}" type="datetimeFigureOut">
              <a:rPr lang="en-US" smtClean="0"/>
              <a:pPr/>
              <a:t>12/6/2020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E64C3B-7E62-4467-A902-B8CF25B893E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746926C-D769-4407-8112-85E4C8648D9E}" type="datetimeFigureOut">
              <a:rPr lang="en-US" smtClean="0"/>
              <a:pPr/>
              <a:t>12/6/2020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2E64C3B-7E62-4467-A902-B8CF25B893E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746926C-D769-4407-8112-85E4C8648D9E}" type="datetimeFigureOut">
              <a:rPr lang="en-US" smtClean="0"/>
              <a:pPr/>
              <a:t>12/6/2020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2E64C3B-7E62-4467-A902-B8CF25B893E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fa-IR"/>
          </a:p>
        </p:txBody>
      </p:sp>
      <p:sp>
        <p:nvSpPr>
          <p:cNvPr id="3" name="Table Placeholder 2"/>
          <p:cNvSpPr>
            <a:spLocks noGrp="1"/>
          </p:cNvSpPr>
          <p:nvPr>
            <p:ph type="tbl" idx="1"/>
          </p:nvPr>
        </p:nvSpPr>
        <p:spPr>
          <a:xfrm>
            <a:off x="457200" y="1600200"/>
            <a:ext cx="8229600" cy="4525963"/>
          </a:xfrm>
        </p:spPr>
        <p:txBody>
          <a:bodyPr/>
          <a:lstStyle/>
          <a:p>
            <a:endParaRPr lang="fa-IR"/>
          </a:p>
        </p:txBody>
      </p:sp>
      <p:sp>
        <p:nvSpPr>
          <p:cNvPr id="4" name="Date Placeholder 3"/>
          <p:cNvSpPr>
            <a:spLocks noGrp="1"/>
          </p:cNvSpPr>
          <p:nvPr>
            <p:ph type="dt" sz="half" idx="10"/>
          </p:nvPr>
        </p:nvSpPr>
        <p:spPr>
          <a:xfrm>
            <a:off x="6553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457200" y="6245225"/>
            <a:ext cx="2133600" cy="476250"/>
          </a:xfrm>
          <a:prstGeom prst="rect">
            <a:avLst/>
          </a:prstGeom>
        </p:spPr>
        <p:txBody>
          <a:bodyPr/>
          <a:lstStyle>
            <a:lvl1pPr>
              <a:defRPr/>
            </a:lvl1pPr>
          </a:lstStyle>
          <a:p>
            <a:fld id="{70E98029-CEF5-46F9-874A-7FEC12D7F435}" type="slidenum">
              <a:rPr lang="ar-SA"/>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746926C-D769-4407-8112-85E4C8648D9E}" type="datetimeFigureOut">
              <a:rPr lang="en-US" smtClean="0"/>
              <a:pPr/>
              <a:t>12/6/2020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2E64C3B-7E62-4467-A902-B8CF25B893ED}"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746926C-D769-4407-8112-85E4C8648D9E}" type="datetimeFigureOut">
              <a:rPr lang="en-US" smtClean="0"/>
              <a:pPr/>
              <a:t>12/6/2020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2E64C3B-7E62-4467-A902-B8CF25B893ED}"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746926C-D769-4407-8112-85E4C8648D9E}" type="datetimeFigureOut">
              <a:rPr lang="en-US" smtClean="0"/>
              <a:pPr/>
              <a:t>12/6/2020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2E64C3B-7E62-4467-A902-B8CF25B893ED}"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8746926C-D769-4407-8112-85E4C8648D9E}" type="datetimeFigureOut">
              <a:rPr lang="en-US" smtClean="0"/>
              <a:pPr/>
              <a:t>12/6/2020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52E64C3B-7E62-4467-A902-B8CF25B893E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8746926C-D769-4407-8112-85E4C8648D9E}" type="datetimeFigureOut">
              <a:rPr lang="en-US" smtClean="0"/>
              <a:pPr/>
              <a:t>12/6/2020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52E64C3B-7E62-4467-A902-B8CF25B893ED}"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8746926C-D769-4407-8112-85E4C8648D9E}" type="datetimeFigureOut">
              <a:rPr lang="en-US" smtClean="0"/>
              <a:pPr/>
              <a:t>12/6/2020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52E64C3B-7E62-4467-A902-B8CF25B893E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8746926C-D769-4407-8112-85E4C8648D9E}" type="datetimeFigureOut">
              <a:rPr lang="en-US" smtClean="0"/>
              <a:pPr/>
              <a:t>12/6/2020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2E64C3B-7E62-4467-A902-B8CF25B893E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8746926C-D769-4407-8112-85E4C8648D9E}" type="datetimeFigureOut">
              <a:rPr lang="en-US" smtClean="0"/>
              <a:pPr/>
              <a:t>12/6/2020</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E64C3B-7E62-4467-A902-B8CF25B893ED}"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8746926C-D769-4407-8112-85E4C8648D9E}" type="datetimeFigureOut">
              <a:rPr lang="en-US" smtClean="0"/>
              <a:pPr/>
              <a:t>12/6/2020</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2E64C3B-7E62-4467-A902-B8CF25B893E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15.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audio" Target="../media/audio11.wav"/><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audio" Target="../media/audio13.wav"/><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audio" Target="../media/audio16.wav"/><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audio" Target="../media/audio22.wav"/></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audio" Target="../media/audio23.wav"/></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audio" Target="../media/audio25.wav"/></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audio" Target="../media/audio26.wav"/></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audio" Target="../media/audio27.wa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audio" Target="../media/audio28.wav"/></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audio" Target="../media/audio29.wav"/></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audio" Target="../media/audio30.wav"/></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2.wav"/><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33.wav"/><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34.wav"/><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35.wav"/><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36.wav"/><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37.wav"/><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38.wav"/><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39.wav"/><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40.wav"/><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85860"/>
            <a:ext cx="8229600" cy="3571900"/>
          </a:xfrm>
        </p:spPr>
        <p:txBody>
          <a:bodyPr>
            <a:normAutofit/>
          </a:bodyPr>
          <a:lstStyle/>
          <a:p>
            <a:pPr algn="ctr"/>
            <a:r>
              <a:rPr lang="fa-IR" sz="3200" dirty="0" smtClean="0">
                <a:solidFill>
                  <a:schemeClr val="tx1"/>
                </a:solidFill>
                <a:cs typeface="B Yagut" pitchFamily="2" charset="-78"/>
              </a:rPr>
              <a:t>آشنایی با اصول پایش رشد کودکان ، اختلال رشد و      </a:t>
            </a:r>
            <a:br>
              <a:rPr lang="fa-IR" sz="3200" dirty="0" smtClean="0">
                <a:solidFill>
                  <a:schemeClr val="tx1"/>
                </a:solidFill>
                <a:cs typeface="B Yagut" pitchFamily="2" charset="-78"/>
              </a:rPr>
            </a:br>
            <a:r>
              <a:rPr lang="fa-IR" sz="3200" dirty="0" smtClean="0">
                <a:solidFill>
                  <a:schemeClr val="tx1"/>
                </a:solidFill>
                <a:cs typeface="B Yagut" pitchFamily="2" charset="-78"/>
              </a:rPr>
              <a:t/>
            </a:r>
            <a:br>
              <a:rPr lang="fa-IR" sz="3200" dirty="0" smtClean="0">
                <a:solidFill>
                  <a:schemeClr val="tx1"/>
                </a:solidFill>
                <a:cs typeface="B Yagut" pitchFamily="2" charset="-78"/>
              </a:rPr>
            </a:br>
            <a:r>
              <a:rPr lang="fa-IR" sz="3200" dirty="0" smtClean="0">
                <a:solidFill>
                  <a:schemeClr val="tx1"/>
                </a:solidFill>
                <a:cs typeface="B Yagut" pitchFamily="2" charset="-78"/>
              </a:rPr>
              <a:t/>
            </a:r>
            <a:br>
              <a:rPr lang="fa-IR" sz="3200" dirty="0" smtClean="0">
                <a:solidFill>
                  <a:schemeClr val="tx1"/>
                </a:solidFill>
                <a:cs typeface="B Yagut" pitchFamily="2" charset="-78"/>
              </a:rPr>
            </a:br>
            <a:r>
              <a:rPr lang="fa-IR" sz="3200" dirty="0" smtClean="0">
                <a:solidFill>
                  <a:schemeClr val="tx1"/>
                </a:solidFill>
                <a:cs typeface="B Yagut" pitchFamily="2" charset="-78"/>
              </a:rPr>
              <a:t> سوء تغذیه و نحوه مدیریت آن در کودکان زیر پنج سال </a:t>
            </a:r>
            <a:endParaRPr lang="en-US" sz="3200" dirty="0">
              <a:solidFill>
                <a:schemeClr val="tx1"/>
              </a:solidFill>
              <a:cs typeface="B Yagut" pitchFamily="2" charset="-7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9" name="Picture 4" descr="figure1"/>
          <p:cNvPicPr>
            <a:picLocks noGrp="1" noChangeAspect="1" noChangeArrowheads="1"/>
          </p:cNvPicPr>
          <p:nvPr>
            <p:ph sz="quarter" idx="1"/>
          </p:nvPr>
        </p:nvPicPr>
        <p:blipFill>
          <a:blip r:embed="rId3"/>
          <a:srcRect/>
          <a:stretch>
            <a:fillRect/>
          </a:stretch>
        </p:blipFill>
        <p:spPr>
          <a:xfrm>
            <a:off x="395536" y="1988840"/>
            <a:ext cx="4117480" cy="2840057"/>
          </a:xfrm>
          <a:noFill/>
          <a:ln>
            <a:solidFill>
              <a:srgbClr val="0070C0"/>
            </a:solidFill>
          </a:ln>
        </p:spPr>
      </p:pic>
      <p:pic>
        <p:nvPicPr>
          <p:cNvPr id="19460" name="Picture 5" descr="figure3"/>
          <p:cNvPicPr>
            <a:picLocks noChangeAspect="1" noChangeArrowheads="1"/>
          </p:cNvPicPr>
          <p:nvPr/>
        </p:nvPicPr>
        <p:blipFill>
          <a:blip r:embed="rId4"/>
          <a:srcRect/>
          <a:stretch>
            <a:fillRect/>
          </a:stretch>
        </p:blipFill>
        <p:spPr bwMode="auto">
          <a:xfrm>
            <a:off x="4666474" y="764704"/>
            <a:ext cx="3987812" cy="5040560"/>
          </a:xfrm>
          <a:prstGeom prst="rect">
            <a:avLst/>
          </a:prstGeom>
          <a:noFill/>
          <a:ln w="9525">
            <a:solidFill>
              <a:srgbClr val="0070C0"/>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57298"/>
            <a:ext cx="8229600" cy="5072098"/>
          </a:xfrm>
        </p:spPr>
        <p:txBody>
          <a:bodyPr>
            <a:noAutofit/>
          </a:bodyPr>
          <a:lstStyle/>
          <a:p>
            <a:pPr algn="r" rtl="1">
              <a:buFont typeface="Wingdings" pitchFamily="2" charset="2"/>
              <a:buChar char="Ø"/>
            </a:pPr>
            <a:r>
              <a:rPr lang="fa-IR" sz="2400" dirty="0" smtClean="0">
                <a:cs typeface="B Yagut" pitchFamily="2" charset="-78"/>
              </a:rPr>
              <a:t>تخت قد سنج برای اندازه گ</a:t>
            </a:r>
            <a:r>
              <a:rPr lang="fa-IR" sz="2400" dirty="0" smtClean="0">
                <a:latin typeface="Arial" pitchFamily="34" charset="0"/>
                <a:cs typeface="B Yagut" pitchFamily="2" charset="-78"/>
              </a:rPr>
              <a:t>ي</a:t>
            </a:r>
            <a:r>
              <a:rPr lang="fa-IR" sz="2400" dirty="0" smtClean="0">
                <a:cs typeface="B Yagut" pitchFamily="2" charset="-78"/>
              </a:rPr>
              <a:t>ری قد خواب</a:t>
            </a:r>
            <a:r>
              <a:rPr lang="fa-IR" sz="2400" dirty="0" smtClean="0">
                <a:latin typeface="Arial" pitchFamily="34" charset="0"/>
                <a:cs typeface="B Yagut" pitchFamily="2" charset="-78"/>
              </a:rPr>
              <a:t>ي</a:t>
            </a:r>
            <a:r>
              <a:rPr lang="fa-IR" sz="2400" dirty="0" smtClean="0">
                <a:cs typeface="B Yagut" pitchFamily="2" charset="-78"/>
              </a:rPr>
              <a:t>ده بکار میرود </a:t>
            </a:r>
          </a:p>
          <a:p>
            <a:pPr algn="r" rtl="1">
              <a:buFont typeface="Wingdings" pitchFamily="2" charset="2"/>
              <a:buChar char="Ø"/>
            </a:pPr>
            <a:r>
              <a:rPr lang="fa-IR" sz="2400" dirty="0" smtClean="0">
                <a:cs typeface="B Yagut" pitchFamily="2" charset="-78"/>
              </a:rPr>
              <a:t>سر کودک مماس با تخته، با گذاشتن دست ها روی زانوی کودک قد او را به دقت خوانده و ثبت می‌کن</a:t>
            </a:r>
            <a:r>
              <a:rPr lang="fa-IR" sz="2400" dirty="0" smtClean="0">
                <a:latin typeface="Arial" pitchFamily="34" charset="0"/>
                <a:cs typeface="B Yagut" pitchFamily="2" charset="-78"/>
              </a:rPr>
              <a:t>ي</a:t>
            </a:r>
            <a:r>
              <a:rPr lang="fa-IR" sz="2400" dirty="0" smtClean="0">
                <a:cs typeface="B Yagut" pitchFamily="2" charset="-78"/>
              </a:rPr>
              <a:t>م .</a:t>
            </a:r>
          </a:p>
          <a:p>
            <a:pPr lvl="0" algn="r" rtl="1">
              <a:buFont typeface="Wingdings" pitchFamily="2" charset="2"/>
              <a:buChar char="Ø"/>
            </a:pPr>
            <a:r>
              <a:rPr lang="ar-SA" sz="2400" dirty="0" smtClean="0">
                <a:cs typeface="B Yagut" pitchFamily="2" charset="-78"/>
              </a:rPr>
              <a:t>كفش های كودك وهر چیزی را كه روی سرش باشد، دربیاورید.</a:t>
            </a:r>
            <a:endParaRPr lang="en-US" sz="2400" dirty="0" smtClean="0">
              <a:cs typeface="B Yagut" pitchFamily="2" charset="-78"/>
            </a:endParaRPr>
          </a:p>
          <a:p>
            <a:pPr lvl="0" algn="r" rtl="1">
              <a:buFont typeface="Wingdings" pitchFamily="2" charset="2"/>
              <a:buChar char="Ø"/>
            </a:pPr>
            <a:r>
              <a:rPr lang="ar-SA" sz="2400" dirty="0" smtClean="0">
                <a:cs typeface="B Yagut" pitchFamily="2" charset="-78"/>
              </a:rPr>
              <a:t>كودك را به آرامی و به پشت روی تخته قرار دهید، در حالی كه سرش در طرف قسمت ثابت عمودی و كف پاهایش نزدیك بخش متحرك باشد. </a:t>
            </a:r>
            <a:endParaRPr lang="en-US" sz="2400" dirty="0" smtClean="0">
              <a:cs typeface="B Yagut" pitchFamily="2" charset="-78"/>
            </a:endParaRPr>
          </a:p>
          <a:p>
            <a:pPr lvl="0" algn="r" rtl="1">
              <a:buFont typeface="Wingdings" pitchFamily="2" charset="2"/>
              <a:buChar char="Ø"/>
            </a:pPr>
            <a:r>
              <a:rPr lang="ar-SA" sz="2400" dirty="0" smtClean="0">
                <a:cs typeface="B Yagut" pitchFamily="2" charset="-78"/>
              </a:rPr>
              <a:t>كودك باید درست در وسط تخته، با نگاه مستقیم به بالا، دراز بكشد.</a:t>
            </a:r>
            <a:endParaRPr lang="en-US" sz="2400" dirty="0" smtClean="0">
              <a:cs typeface="B Yagut" pitchFamily="2" charset="-78"/>
            </a:endParaRPr>
          </a:p>
          <a:p>
            <a:pPr lvl="0" algn="r" rtl="1">
              <a:buFont typeface="Wingdings" pitchFamily="2" charset="2"/>
              <a:buChar char="Ø"/>
            </a:pPr>
            <a:r>
              <a:rPr lang="ar-SA" sz="2400" dirty="0" smtClean="0">
                <a:cs typeface="B Yagut" pitchFamily="2" charset="-78"/>
              </a:rPr>
              <a:t>دستیارباید سر كودك را محكم به بدنه تخته نگه دارد. </a:t>
            </a:r>
            <a:endParaRPr lang="en-US" sz="2400" dirty="0" smtClean="0">
              <a:cs typeface="B Yagut" pitchFamily="2" charset="-78"/>
            </a:endParaRPr>
          </a:p>
          <a:p>
            <a:pPr lvl="0" algn="r" rtl="1">
              <a:buFont typeface="Wingdings" pitchFamily="2" charset="2"/>
              <a:buChar char="Ø"/>
            </a:pPr>
            <a:r>
              <a:rPr lang="ar-SA" sz="2400" dirty="0" smtClean="0">
                <a:cs typeface="B Yagut" pitchFamily="2" charset="-78"/>
              </a:rPr>
              <a:t>شخص مسئول اندازه گیری یك دست خود را روی زانوها (برای صاف نگهداشتن پاها) و با دست دیگر پاهای كودك را صاف در برابر بخش متحرک قرار دهد و آن را محكم اما به نرمی و آرامی روی پاها فشار</a:t>
            </a:r>
            <a:r>
              <a:rPr lang="fa-IR" sz="2400" dirty="0" smtClean="0">
                <a:cs typeface="B Yagut" pitchFamily="2" charset="-78"/>
              </a:rPr>
              <a:t>     </a:t>
            </a:r>
            <a:r>
              <a:rPr lang="ar-SA" sz="2400" dirty="0" smtClean="0">
                <a:cs typeface="B Yagut" pitchFamily="2" charset="-78"/>
              </a:rPr>
              <a:t> می دهد</a:t>
            </a:r>
            <a:r>
              <a:rPr lang="fa-IR" sz="2400" dirty="0" smtClean="0">
                <a:cs typeface="B Yagut" pitchFamily="2" charset="-78"/>
              </a:rPr>
              <a:t> </a:t>
            </a:r>
            <a:r>
              <a:rPr lang="ar-SA" sz="2400" dirty="0" smtClean="0">
                <a:cs typeface="B Yagut" pitchFamily="2" charset="-78"/>
              </a:rPr>
              <a:t>. </a:t>
            </a:r>
            <a:endParaRPr lang="en-US" sz="2400" dirty="0" smtClean="0">
              <a:cs typeface="B Yagut" pitchFamily="2" charset="-78"/>
            </a:endParaRPr>
          </a:p>
          <a:p>
            <a:endParaRPr lang="en-US" sz="2400" dirty="0">
              <a:cs typeface="B Yagut" pitchFamily="2" charset="-78"/>
            </a:endParaRPr>
          </a:p>
        </p:txBody>
      </p:sp>
      <p:sp>
        <p:nvSpPr>
          <p:cNvPr id="3" name="Title 2"/>
          <p:cNvSpPr>
            <a:spLocks noGrp="1"/>
          </p:cNvSpPr>
          <p:nvPr>
            <p:ph type="title"/>
          </p:nvPr>
        </p:nvSpPr>
        <p:spPr>
          <a:xfrm>
            <a:off x="457200" y="274638"/>
            <a:ext cx="8229600" cy="868346"/>
          </a:xfrm>
        </p:spPr>
        <p:txBody>
          <a:bodyPr>
            <a:normAutofit/>
          </a:bodyPr>
          <a:lstStyle/>
          <a:p>
            <a:pPr algn="r" rtl="1"/>
            <a:r>
              <a:rPr lang="fa-IR" sz="3200" dirty="0" smtClean="0">
                <a:solidFill>
                  <a:schemeClr val="tx1"/>
                </a:solidFill>
                <a:cs typeface="B Yagut" pitchFamily="2" charset="-78"/>
              </a:rPr>
              <a:t>اندازه گیری قد به صورت خوابیده</a:t>
            </a:r>
            <a:endParaRPr lang="en-US" sz="3200" dirty="0">
              <a:cs typeface="B Yagut" pitchFamily="2" charset="-78"/>
            </a:endParaRPr>
          </a:p>
        </p:txBody>
      </p:sp>
      <p:pic>
        <p:nvPicPr>
          <p:cNvPr id="4" name="13">
            <a:hlinkClick r:id="" action="ppaction://media"/>
          </p:cNvPr>
          <p:cNvPicPr>
            <a:picLocks noRot="1" noChangeAspect="1"/>
          </p:cNvPicPr>
          <p:nvPr>
            <a:wavAudioFile r:embed="rId1" name="13"/>
          </p:nvPr>
        </p:nvPicPr>
        <p:blipFill>
          <a:blip r:embed="rId3"/>
          <a:stretch>
            <a:fillRect/>
          </a:stretch>
        </p:blipFill>
        <p:spPr>
          <a:xfrm>
            <a:off x="857224" y="607220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0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2708920"/>
            <a:ext cx="3386336" cy="2519401"/>
          </a:xfrm>
          <a:prstGeom prst="rect">
            <a:avLst/>
          </a:prstGeom>
          <a:noFill/>
          <a:ln>
            <a:solidFill>
              <a:schemeClr val="accent1"/>
            </a:solidFill>
          </a:ln>
          <a:extLst>
            <a:ext uri="{909E8E84-426E-40DD-AFC4-6F175D3DCCD1}">
              <a14:hiddenFill xmlns:a14="http://schemas.microsoft.com/office/drawing/2010/main">
                <a:solidFill>
                  <a:schemeClr val="accent1"/>
                </a:solidFill>
              </a14:hiddenFill>
            </a:ext>
          </a:extLst>
        </p:spPr>
      </p:pic>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708920"/>
            <a:ext cx="4536503" cy="2458113"/>
          </a:xfrm>
          <a:prstGeom prst="rect">
            <a:avLst/>
          </a:prstGeom>
          <a:noFill/>
          <a:ln>
            <a:solidFill>
              <a:schemeClr val="accent1"/>
            </a:solidFill>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692696"/>
            <a:ext cx="3960440" cy="1711964"/>
          </a:xfrm>
          <a:prstGeom prst="rect">
            <a:avLst/>
          </a:prstGeom>
          <a:noFill/>
          <a:ln>
            <a:solidFill>
              <a:schemeClr val="accent1"/>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77192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cstate="screen"/>
          <a:srcRect/>
          <a:stretch>
            <a:fillRect/>
          </a:stretch>
        </p:blipFill>
        <p:spPr>
          <a:xfrm>
            <a:off x="1907704" y="476672"/>
            <a:ext cx="5416262" cy="6093296"/>
          </a:xfrm>
          <a:noFill/>
          <a:ln>
            <a:solidFill>
              <a:srgbClr val="0070C0"/>
            </a:solidFill>
          </a:ln>
        </p:spPr>
      </p:pic>
    </p:spTree>
    <p:extLst>
      <p:ext uri="{BB962C8B-B14F-4D97-AF65-F5344CB8AC3E}">
        <p14:creationId xmlns:p14="http://schemas.microsoft.com/office/powerpoint/2010/main" val="38115671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2984"/>
            <a:ext cx="8229600" cy="5072098"/>
          </a:xfrm>
        </p:spPr>
        <p:txBody>
          <a:bodyPr>
            <a:noAutofit/>
          </a:bodyPr>
          <a:lstStyle/>
          <a:p>
            <a:pPr algn="r" rtl="1">
              <a:lnSpc>
                <a:spcPct val="200000"/>
              </a:lnSpc>
              <a:buFont typeface="Wingdings" pitchFamily="2" charset="2"/>
              <a:buChar char="Ø"/>
            </a:pPr>
            <a:r>
              <a:rPr lang="fa-IR" sz="2400" dirty="0" smtClean="0">
                <a:cs typeface="B Yagut" pitchFamily="2" charset="-78"/>
              </a:rPr>
              <a:t>ا</a:t>
            </a:r>
            <a:r>
              <a:rPr lang="fa-IR" sz="2400" dirty="0" smtClean="0">
                <a:latin typeface="Arial" pitchFamily="34" charset="0"/>
                <a:cs typeface="B Yagut" pitchFamily="2" charset="-78"/>
              </a:rPr>
              <a:t>ي</a:t>
            </a:r>
            <a:r>
              <a:rPr lang="fa-IR" sz="2400" dirty="0" smtClean="0">
                <a:cs typeface="B Yagut" pitchFamily="2" charset="-78"/>
              </a:rPr>
              <a:t>ستادن صح</a:t>
            </a:r>
            <a:r>
              <a:rPr lang="fa-IR" sz="2400" dirty="0" smtClean="0">
                <a:latin typeface="Arial" pitchFamily="34" charset="0"/>
                <a:cs typeface="B Yagut" pitchFamily="2" charset="-78"/>
              </a:rPr>
              <a:t>ي</a:t>
            </a:r>
            <a:r>
              <a:rPr lang="fa-IR" sz="2400" dirty="0" smtClean="0">
                <a:cs typeface="B Yagut" pitchFamily="2" charset="-78"/>
              </a:rPr>
              <a:t>ح کودک : پشت سر، شانه ها، برآمدگی باسن، ماه</a:t>
            </a:r>
            <a:r>
              <a:rPr lang="fa-IR" sz="2400" dirty="0" smtClean="0">
                <a:latin typeface="Arial" pitchFamily="34" charset="0"/>
                <a:cs typeface="B Yagut" pitchFamily="2" charset="-78"/>
              </a:rPr>
              <a:t>ي</a:t>
            </a:r>
            <a:r>
              <a:rPr lang="fa-IR" sz="2400" dirty="0" smtClean="0">
                <a:cs typeface="B Yagut" pitchFamily="2" charset="-78"/>
              </a:rPr>
              <a:t>چه‌های ساق پا و پاشنه‌ها به صفحه‌ی عمودی مماس باشد </a:t>
            </a:r>
          </a:p>
          <a:p>
            <a:pPr algn="r" rtl="1">
              <a:lnSpc>
                <a:spcPct val="200000"/>
              </a:lnSpc>
              <a:buFont typeface="Wingdings" pitchFamily="2" charset="2"/>
              <a:buChar char="Ø"/>
            </a:pPr>
            <a:r>
              <a:rPr lang="fa-IR" sz="2400" dirty="0" smtClean="0">
                <a:cs typeface="B Yagut" pitchFamily="2" charset="-78"/>
              </a:rPr>
              <a:t> سر کودک به طرف روبرو باشد،  برای نگه داشتن سر در ا</a:t>
            </a:r>
            <a:r>
              <a:rPr lang="fa-IR" sz="2400" dirty="0" smtClean="0">
                <a:latin typeface="Arial" pitchFamily="34" charset="0"/>
                <a:cs typeface="B Yagut" pitchFamily="2" charset="-78"/>
              </a:rPr>
              <a:t>ي</a:t>
            </a:r>
            <a:r>
              <a:rPr lang="fa-IR" sz="2400" dirty="0" smtClean="0">
                <a:cs typeface="B Yagut" pitchFamily="2" charset="-78"/>
              </a:rPr>
              <a:t>ن وضع</a:t>
            </a:r>
            <a:r>
              <a:rPr lang="fa-IR" sz="2400" dirty="0" smtClean="0">
                <a:latin typeface="Arial" pitchFamily="34" charset="0"/>
                <a:cs typeface="B Yagut" pitchFamily="2" charset="-78"/>
              </a:rPr>
              <a:t>ي</a:t>
            </a:r>
            <a:r>
              <a:rPr lang="fa-IR" sz="2400" dirty="0" smtClean="0">
                <a:cs typeface="B Yagut" pitchFamily="2" charset="-78"/>
              </a:rPr>
              <a:t>ت با فضای م</a:t>
            </a:r>
            <a:r>
              <a:rPr lang="fa-IR" sz="2400" dirty="0" smtClean="0">
                <a:latin typeface="Arial" pitchFamily="34" charset="0"/>
                <a:cs typeface="B Yagut" pitchFamily="2" charset="-78"/>
              </a:rPr>
              <a:t>ي</a:t>
            </a:r>
            <a:r>
              <a:rPr lang="fa-IR" sz="2400" dirty="0" smtClean="0">
                <a:cs typeface="B Yagut" pitchFamily="2" charset="-78"/>
              </a:rPr>
              <a:t>ان انگشت شست و چهار انگشت د</a:t>
            </a:r>
            <a:r>
              <a:rPr lang="fa-IR" sz="2400" dirty="0" smtClean="0">
                <a:latin typeface="Arial" pitchFamily="34" charset="0"/>
                <a:cs typeface="B Yagut" pitchFamily="2" charset="-78"/>
              </a:rPr>
              <a:t>ي</a:t>
            </a:r>
            <a:r>
              <a:rPr lang="fa-IR" sz="2400" dirty="0" smtClean="0">
                <a:cs typeface="B Yagut" pitchFamily="2" charset="-78"/>
              </a:rPr>
              <a:t>گر به طور ثابت نگه دار</a:t>
            </a:r>
            <a:r>
              <a:rPr lang="fa-IR" sz="2400" dirty="0" smtClean="0">
                <a:latin typeface="Arial" pitchFamily="34" charset="0"/>
                <a:cs typeface="B Yagut" pitchFamily="2" charset="-78"/>
              </a:rPr>
              <a:t>ي</a:t>
            </a:r>
            <a:r>
              <a:rPr lang="fa-IR" sz="2400" dirty="0" smtClean="0">
                <a:cs typeface="B Yagut" pitchFamily="2" charset="-78"/>
              </a:rPr>
              <a:t>د</a:t>
            </a:r>
          </a:p>
          <a:p>
            <a:pPr algn="r" rtl="1">
              <a:lnSpc>
                <a:spcPct val="200000"/>
              </a:lnSpc>
              <a:buFont typeface="Wingdings" pitchFamily="2" charset="2"/>
              <a:buChar char="Ø"/>
            </a:pPr>
            <a:r>
              <a:rPr lang="fa-IR" sz="2400" dirty="0" smtClean="0">
                <a:cs typeface="B Yagut" pitchFamily="2" charset="-78"/>
              </a:rPr>
              <a:t>فشار شکم کودک کمی به داخل</a:t>
            </a:r>
          </a:p>
          <a:p>
            <a:pPr algn="r" rtl="1">
              <a:lnSpc>
                <a:spcPct val="200000"/>
              </a:lnSpc>
              <a:buFont typeface="Wingdings" pitchFamily="2" charset="2"/>
              <a:buChar char="Ø"/>
            </a:pPr>
            <a:r>
              <a:rPr lang="fa-IR" sz="2400" dirty="0" smtClean="0">
                <a:cs typeface="B Yagut" pitchFamily="2" charset="-78"/>
              </a:rPr>
              <a:t>مماس کردن صفحه متحرک فوقانی با سر کودک</a:t>
            </a:r>
          </a:p>
          <a:p>
            <a:pPr>
              <a:buFont typeface="Wingdings" pitchFamily="2" charset="2"/>
              <a:buChar char="Ø"/>
            </a:pPr>
            <a:endParaRPr lang="en-US" sz="2400" dirty="0"/>
          </a:p>
        </p:txBody>
      </p:sp>
      <p:sp>
        <p:nvSpPr>
          <p:cNvPr id="3" name="Title 2"/>
          <p:cNvSpPr>
            <a:spLocks noGrp="1"/>
          </p:cNvSpPr>
          <p:nvPr>
            <p:ph type="title"/>
          </p:nvPr>
        </p:nvSpPr>
        <p:spPr/>
        <p:txBody>
          <a:bodyPr>
            <a:normAutofit/>
          </a:bodyPr>
          <a:lstStyle/>
          <a:p>
            <a:pPr algn="r" rtl="1"/>
            <a:r>
              <a:rPr lang="fa-IR" sz="3200" dirty="0" smtClean="0">
                <a:solidFill>
                  <a:schemeClr val="tx1"/>
                </a:solidFill>
                <a:cs typeface="B Yagut" pitchFamily="2" charset="-78"/>
              </a:rPr>
              <a:t>اندازه گیری قد به صورت ايستاده </a:t>
            </a:r>
            <a:endParaRPr lang="en-US" sz="3200" dirty="0">
              <a:cs typeface="B Yagut" pitchFamily="2" charset="-78"/>
            </a:endParaRPr>
          </a:p>
        </p:txBody>
      </p:sp>
      <p:pic>
        <p:nvPicPr>
          <p:cNvPr id="4" name="16">
            <a:hlinkClick r:id="" action="ppaction://media"/>
          </p:cNvPr>
          <p:cNvPicPr>
            <a:picLocks noRot="1" noChangeAspect="1"/>
          </p:cNvPicPr>
          <p:nvPr>
            <a:wavAudioFile r:embed="rId1" name="16"/>
          </p:nvPr>
        </p:nvPicPr>
        <p:blipFill>
          <a:blip r:embed="rId3"/>
          <a:stretch>
            <a:fillRect/>
          </a:stretch>
        </p:blipFill>
        <p:spPr>
          <a:xfrm>
            <a:off x="1371600" y="5638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1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cstate="screen"/>
          <a:srcRect/>
          <a:stretch>
            <a:fillRect/>
          </a:stretch>
        </p:blipFill>
        <p:spPr>
          <a:xfrm>
            <a:off x="2051720" y="548680"/>
            <a:ext cx="5508848" cy="5868889"/>
          </a:xfrm>
          <a:noFill/>
          <a:ln>
            <a:solidFill>
              <a:srgbClr val="0070C0"/>
            </a:solidFill>
          </a:ln>
        </p:spPr>
      </p:pic>
    </p:spTree>
    <p:extLst>
      <p:ext uri="{BB962C8B-B14F-4D97-AF65-F5344CB8AC3E}">
        <p14:creationId xmlns:p14="http://schemas.microsoft.com/office/powerpoint/2010/main" val="9524415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85860"/>
            <a:ext cx="8229600" cy="5072098"/>
          </a:xfrm>
        </p:spPr>
        <p:txBody>
          <a:bodyPr>
            <a:noAutofit/>
          </a:bodyPr>
          <a:lstStyle/>
          <a:p>
            <a:pPr algn="r" rtl="1">
              <a:buFont typeface="Wingdings" pitchFamily="2" charset="2"/>
              <a:buChar char="Ø"/>
            </a:pPr>
            <a:r>
              <a:rPr lang="fa-IR" sz="2800" dirty="0" smtClean="0">
                <a:cs typeface="B Yagut" pitchFamily="2" charset="-78"/>
              </a:rPr>
              <a:t>فشار ملايم </a:t>
            </a:r>
            <a:r>
              <a:rPr lang="ar-SA" sz="2800" dirty="0" smtClean="0">
                <a:cs typeface="B Yagut" pitchFamily="2" charset="-78"/>
              </a:rPr>
              <a:t>با انگشت دست به بالای قوزك در داخل ساق به جایی كه استخوان ساق پا زیر پوست است، یا روی پاها</a:t>
            </a:r>
            <a:r>
              <a:rPr lang="fa-IR" sz="2800" dirty="0" smtClean="0">
                <a:cs typeface="B Yagut" pitchFamily="2" charset="-78"/>
              </a:rPr>
              <a:t> به مدت حدود سه ثانیه</a:t>
            </a:r>
          </a:p>
          <a:p>
            <a:pPr algn="r" rtl="1">
              <a:buFont typeface="Wingdings" pitchFamily="2" charset="2"/>
              <a:buChar char="Ø"/>
            </a:pPr>
            <a:r>
              <a:rPr lang="ar-SA" sz="2800" dirty="0" smtClean="0">
                <a:cs typeface="B Yagut" pitchFamily="2" charset="-78"/>
              </a:rPr>
              <a:t>اگر كودكی مبتلا به ادم باشد، اثر انگشت در جایی كه مایع ادم در بافت بدن او تحت فشار قرار گرفته برای حداقل چند ثانیه</a:t>
            </a:r>
            <a:r>
              <a:rPr lang="fa-IR" sz="2800" dirty="0" smtClean="0">
                <a:cs typeface="B Yagut" pitchFamily="2" charset="-78"/>
              </a:rPr>
              <a:t> </a:t>
            </a:r>
            <a:r>
              <a:rPr lang="ar-SA" sz="2800" dirty="0" smtClean="0">
                <a:cs typeface="B Yagut" pitchFamily="2" charset="-78"/>
              </a:rPr>
              <a:t>باقی می</a:t>
            </a:r>
            <a:r>
              <a:rPr lang="fa-IR" sz="2800" dirty="0" smtClean="0">
                <a:cs typeface="B Yagut" pitchFamily="2" charset="-78"/>
              </a:rPr>
              <a:t>‌</a:t>
            </a:r>
            <a:r>
              <a:rPr lang="ar-SA" sz="2800" dirty="0" smtClean="0">
                <a:cs typeface="B Yagut" pitchFamily="2" charset="-78"/>
              </a:rPr>
              <a:t>ماند</a:t>
            </a:r>
            <a:r>
              <a:rPr lang="fa-IR" sz="2800" dirty="0" smtClean="0">
                <a:cs typeface="B Yagut" pitchFamily="2" charset="-78"/>
              </a:rPr>
              <a:t> .</a:t>
            </a:r>
          </a:p>
          <a:p>
            <a:pPr algn="r" rtl="1">
              <a:buFont typeface="Wingdings" pitchFamily="2" charset="2"/>
              <a:buChar char="Ø"/>
            </a:pPr>
            <a:r>
              <a:rPr lang="ar-SA" sz="2800" dirty="0" smtClean="0">
                <a:cs typeface="B Yagut" pitchFamily="2" charset="-78"/>
              </a:rPr>
              <a:t> اگر هر دو پای كودكی آشكارا چنین نشانه هایی داشت می توان او را مبتلا به ادم ثبت كرد</a:t>
            </a:r>
            <a:r>
              <a:rPr lang="fa-IR" sz="2800" dirty="0" smtClean="0">
                <a:cs typeface="B Yagut" pitchFamily="2" charset="-78"/>
              </a:rPr>
              <a:t> .</a:t>
            </a:r>
            <a:endParaRPr lang="en-US" sz="2800" dirty="0" smtClean="0">
              <a:cs typeface="B Yagut" pitchFamily="2" charset="-78"/>
            </a:endParaRPr>
          </a:p>
          <a:p>
            <a:pPr algn="r" rtl="1">
              <a:buFont typeface="Wingdings" pitchFamily="2" charset="2"/>
              <a:buChar char="Ø"/>
            </a:pPr>
            <a:r>
              <a:rPr lang="ar-SA" sz="2800" dirty="0" smtClean="0">
                <a:cs typeface="B Yagut" pitchFamily="2" charset="-78"/>
              </a:rPr>
              <a:t>وارد كردن فشار زیاد روی پوست می</a:t>
            </a:r>
            <a:r>
              <a:rPr lang="fa-IR" sz="2800" dirty="0" smtClean="0">
                <a:cs typeface="B Yagut" pitchFamily="2" charset="-78"/>
              </a:rPr>
              <a:t>‌</a:t>
            </a:r>
            <a:r>
              <a:rPr lang="ar-SA" sz="2800" dirty="0" smtClean="0">
                <a:cs typeface="B Yagut" pitchFamily="2" charset="-78"/>
              </a:rPr>
              <a:t>تواند كاملاً دردناك باشد</a:t>
            </a:r>
            <a:r>
              <a:rPr lang="fa-IR" sz="2800" dirty="0" smtClean="0">
                <a:cs typeface="B Yagut" pitchFamily="2" charset="-78"/>
              </a:rPr>
              <a:t> .</a:t>
            </a:r>
          </a:p>
          <a:p>
            <a:pPr algn="r" rtl="1">
              <a:buFont typeface="Wingdings" pitchFamily="2" charset="2"/>
              <a:buChar char="Ø"/>
            </a:pPr>
            <a:r>
              <a:rPr lang="ar-SA" sz="2800" dirty="0" smtClean="0">
                <a:cs typeface="B Yagut" pitchFamily="2" charset="-78"/>
              </a:rPr>
              <a:t> آزمایش ادم باید پس از اندازه گیری قد و وزن انجام شود</a:t>
            </a:r>
            <a:r>
              <a:rPr lang="fa-IR" sz="2800" dirty="0" smtClean="0">
                <a:cs typeface="B Yagut" pitchFamily="2" charset="-78"/>
              </a:rPr>
              <a:t> .</a:t>
            </a:r>
            <a:endParaRPr lang="en-US" sz="2800" dirty="0" smtClean="0">
              <a:cs typeface="B Yagut" pitchFamily="2" charset="-78"/>
            </a:endParaRPr>
          </a:p>
          <a:p>
            <a:pPr>
              <a:buFont typeface="Wingdings" pitchFamily="2" charset="2"/>
              <a:buChar char="Ø"/>
            </a:pPr>
            <a:endParaRPr lang="en-US" sz="2800" dirty="0">
              <a:cs typeface="B Yagut" pitchFamily="2" charset="-78"/>
            </a:endParaRPr>
          </a:p>
        </p:txBody>
      </p:sp>
      <p:sp>
        <p:nvSpPr>
          <p:cNvPr id="3" name="Title 2"/>
          <p:cNvSpPr>
            <a:spLocks noGrp="1"/>
          </p:cNvSpPr>
          <p:nvPr>
            <p:ph type="title"/>
          </p:nvPr>
        </p:nvSpPr>
        <p:spPr/>
        <p:txBody>
          <a:bodyPr>
            <a:normAutofit/>
          </a:bodyPr>
          <a:lstStyle/>
          <a:p>
            <a:pPr algn="r" rtl="1"/>
            <a:r>
              <a:rPr lang="fa-IR" sz="3200" dirty="0" smtClean="0">
                <a:solidFill>
                  <a:schemeClr val="tx1"/>
                </a:solidFill>
                <a:cs typeface="B Yagut" pitchFamily="2" charset="-78"/>
              </a:rPr>
              <a:t>روش صحیح تشخیص ادم گوده گذار در هر دو پا</a:t>
            </a:r>
            <a:endParaRPr lang="en-US" sz="3200" dirty="0"/>
          </a:p>
        </p:txBody>
      </p:sp>
      <p:pic>
        <p:nvPicPr>
          <p:cNvPr id="4" name="18">
            <a:hlinkClick r:id="" action="ppaction://media"/>
          </p:cNvPr>
          <p:cNvPicPr>
            <a:picLocks noRot="1" noChangeAspect="1"/>
          </p:cNvPicPr>
          <p:nvPr>
            <a:wavAudioFile r:embed="rId1" name="18"/>
          </p:nvPr>
        </p:nvPicPr>
        <p:blipFill>
          <a:blip r:embed="rId3"/>
          <a:stretch>
            <a:fillRect/>
          </a:stretch>
        </p:blipFill>
        <p:spPr>
          <a:xfrm>
            <a:off x="928662" y="592933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6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645024"/>
            <a:ext cx="3831014" cy="2896621"/>
          </a:xfrm>
          <a:prstGeom prst="rect">
            <a:avLst/>
          </a:prstGeom>
          <a:noFill/>
          <a:ln>
            <a:solidFill>
              <a:srgbClr val="0070C0"/>
            </a:solidFill>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3645024"/>
            <a:ext cx="3755940" cy="2853976"/>
          </a:xfrm>
          <a:prstGeom prst="rect">
            <a:avLst/>
          </a:prstGeom>
          <a:noFill/>
          <a:ln>
            <a:solidFill>
              <a:srgbClr val="0070C0"/>
            </a:solidFill>
          </a:ln>
          <a:extLst>
            <a:ext uri="{909E8E84-426E-40DD-AFC4-6F175D3DCCD1}">
              <a14:hiddenFill xmlns:a14="http://schemas.microsoft.com/office/drawing/2010/main">
                <a:solidFill>
                  <a:schemeClr val="accent1"/>
                </a:solidFill>
              </a14:hiddenFill>
            </a:ext>
          </a:extLst>
        </p:spPr>
      </p:pic>
      <p:pic>
        <p:nvPicPr>
          <p:cNvPr id="7"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548680"/>
            <a:ext cx="3835677" cy="2637283"/>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548680"/>
            <a:ext cx="3621388" cy="2636912"/>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206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4422"/>
            <a:ext cx="8229600" cy="5072098"/>
          </a:xfrm>
        </p:spPr>
        <p:txBody>
          <a:bodyPr>
            <a:noAutofit/>
          </a:bodyPr>
          <a:lstStyle/>
          <a:p>
            <a:pPr algn="r" rtl="1">
              <a:lnSpc>
                <a:spcPct val="150000"/>
              </a:lnSpc>
              <a:buFont typeface="Wingdings" pitchFamily="2" charset="2"/>
              <a:buChar char="Ø"/>
            </a:pPr>
            <a:r>
              <a:rPr lang="fa-IR" sz="2800" dirty="0" smtClean="0">
                <a:cs typeface="B Yagut" pitchFamily="2" charset="-78"/>
              </a:rPr>
              <a:t>سوال از مادر در مورد علت مراجعه کودک</a:t>
            </a:r>
          </a:p>
          <a:p>
            <a:pPr algn="r" rtl="1">
              <a:lnSpc>
                <a:spcPct val="150000"/>
              </a:lnSpc>
              <a:buFont typeface="Wingdings" pitchFamily="2" charset="2"/>
              <a:buChar char="Ø"/>
            </a:pPr>
            <a:r>
              <a:rPr lang="fa-IR" sz="2800" dirty="0" smtClean="0">
                <a:cs typeface="B Yagut" pitchFamily="2" charset="-78"/>
              </a:rPr>
              <a:t>کنترل کودک از نظر نشانه های خطر </a:t>
            </a:r>
            <a:r>
              <a:rPr lang="fa-IR" sz="2800" dirty="0" smtClean="0">
                <a:latin typeface="Arial" pitchFamily="34" charset="0"/>
                <a:cs typeface="B Yagut" pitchFamily="2" charset="-78"/>
              </a:rPr>
              <a:t>يا</a:t>
            </a:r>
            <a:r>
              <a:rPr lang="fa-IR" sz="2800" dirty="0" smtClean="0">
                <a:cs typeface="B Yagut" pitchFamily="2" charset="-78"/>
              </a:rPr>
              <a:t> وضع</a:t>
            </a:r>
            <a:r>
              <a:rPr lang="fa-IR" sz="2800" dirty="0" smtClean="0">
                <a:latin typeface="Arial" pitchFamily="34" charset="0"/>
                <a:cs typeface="B Yagut" pitchFamily="2" charset="-78"/>
              </a:rPr>
              <a:t>ي</a:t>
            </a:r>
            <a:r>
              <a:rPr lang="fa-IR" sz="2800" dirty="0" smtClean="0">
                <a:cs typeface="B Yagut" pitchFamily="2" charset="-78"/>
              </a:rPr>
              <a:t>ت عمومی و زردی</a:t>
            </a:r>
          </a:p>
          <a:p>
            <a:pPr algn="r" rtl="1">
              <a:lnSpc>
                <a:spcPct val="150000"/>
              </a:lnSpc>
              <a:buFont typeface="Wingdings" pitchFamily="2" charset="2"/>
              <a:buChar char="Ø"/>
            </a:pPr>
            <a:r>
              <a:rPr lang="fa-IR" sz="2800" dirty="0" smtClean="0">
                <a:cs typeface="B Yagut" pitchFamily="2" charset="-78"/>
              </a:rPr>
              <a:t>کنترل کودک از نظر وضع</a:t>
            </a:r>
            <a:r>
              <a:rPr lang="fa-IR" sz="2800" dirty="0" smtClean="0">
                <a:latin typeface="Arial" pitchFamily="34" charset="0"/>
                <a:cs typeface="B Yagut" pitchFamily="2" charset="-78"/>
              </a:rPr>
              <a:t>ي</a:t>
            </a:r>
            <a:r>
              <a:rPr lang="fa-IR" sz="2800" dirty="0" smtClean="0">
                <a:cs typeface="B Yagut" pitchFamily="2" charset="-78"/>
              </a:rPr>
              <a:t>ت وزن، قد، دور سر</a:t>
            </a:r>
          </a:p>
          <a:p>
            <a:pPr algn="r" rtl="1">
              <a:lnSpc>
                <a:spcPct val="150000"/>
              </a:lnSpc>
              <a:buFont typeface="Wingdings" pitchFamily="2" charset="2"/>
              <a:buChar char="Ø"/>
            </a:pPr>
            <a:r>
              <a:rPr lang="fa-IR" sz="2800" dirty="0" smtClean="0">
                <a:cs typeface="B Yagut" pitchFamily="2" charset="-78"/>
              </a:rPr>
              <a:t>اگر منحني رشد براي قد، وزن و دور سر قبلا رسم شده است، با اندازه گیری های قبلی مقایسه می کنیم       </a:t>
            </a:r>
          </a:p>
          <a:p>
            <a:pPr algn="r" rtl="1">
              <a:lnSpc>
                <a:spcPct val="150000"/>
              </a:lnSpc>
              <a:buFont typeface="Wingdings" pitchFamily="2" charset="2"/>
              <a:buChar char="Ø"/>
            </a:pPr>
            <a:r>
              <a:rPr lang="fa-IR" sz="2800" dirty="0" smtClean="0">
                <a:cs typeface="B Yagut" pitchFamily="2" charset="-78"/>
              </a:rPr>
              <a:t>استفاده از جدول رنگی طبقه بندی</a:t>
            </a:r>
          </a:p>
          <a:p>
            <a:pPr>
              <a:buFont typeface="Wingdings" pitchFamily="2" charset="2"/>
              <a:buChar char="Ø"/>
            </a:pPr>
            <a:endParaRPr lang="en-US" sz="2800" dirty="0"/>
          </a:p>
        </p:txBody>
      </p:sp>
      <p:sp>
        <p:nvSpPr>
          <p:cNvPr id="3" name="Title 2"/>
          <p:cNvSpPr>
            <a:spLocks noGrp="1"/>
          </p:cNvSpPr>
          <p:nvPr>
            <p:ph type="title"/>
          </p:nvPr>
        </p:nvSpPr>
        <p:spPr/>
        <p:txBody>
          <a:bodyPr>
            <a:normAutofit/>
          </a:bodyPr>
          <a:lstStyle/>
          <a:p>
            <a:pPr algn="ctr"/>
            <a:r>
              <a:rPr lang="fa-IR" sz="3600" dirty="0" smtClean="0">
                <a:solidFill>
                  <a:schemeClr val="tx1"/>
                </a:solidFill>
                <a:cs typeface="B Yagut" pitchFamily="2" charset="-78"/>
              </a:rPr>
              <a:t>ارزيابي كودك از نظر وزن، قد و دور سر</a:t>
            </a:r>
            <a:endParaRPr lang="en-US" sz="3600" dirty="0"/>
          </a:p>
        </p:txBody>
      </p:sp>
      <p:pic>
        <p:nvPicPr>
          <p:cNvPr id="4" name="35">
            <a:hlinkClick r:id="" action="ppaction://media"/>
          </p:cNvPr>
          <p:cNvPicPr>
            <a:picLocks noRot="1" noChangeAspect="1"/>
          </p:cNvPicPr>
          <p:nvPr>
            <a:wavAudioFile r:embed="rId1" name="35"/>
          </p:nvPr>
        </p:nvPicPr>
        <p:blipFill>
          <a:blip r:embed="rId3"/>
          <a:stretch>
            <a:fillRect/>
          </a:stretch>
        </p:blipFill>
        <p:spPr>
          <a:xfrm>
            <a:off x="1371600" y="5486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4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95536" y="0"/>
            <a:ext cx="8229600" cy="288032"/>
          </a:xfrm>
        </p:spPr>
        <p:txBody>
          <a:bodyPr>
            <a:normAutofit fontScale="90000"/>
          </a:bodyPr>
          <a:lstStyle/>
          <a:p>
            <a:r>
              <a:rPr lang="fa-IR" sz="2800" b="1" dirty="0" smtClean="0">
                <a:solidFill>
                  <a:srgbClr val="FF0000"/>
                </a:solidFill>
                <a:cs typeface="B Nazanin" pitchFamily="2" charset="-78"/>
              </a:rPr>
              <a:t>ارزيابی وضعيت وزن برای سن</a:t>
            </a:r>
            <a:endParaRPr lang="en-US" sz="2800" b="1" dirty="0">
              <a:solidFill>
                <a:srgbClr val="FF0000"/>
              </a:solidFill>
              <a:cs typeface="B Nazanin" pitchFamily="2" charset="-78"/>
            </a:endParaRPr>
          </a:p>
        </p:txBody>
      </p:sp>
      <p:graphicFrame>
        <p:nvGraphicFramePr>
          <p:cNvPr id="5" name="Table Placeholder 4"/>
          <p:cNvGraphicFramePr>
            <a:graphicFrameLocks noGrp="1"/>
          </p:cNvGraphicFramePr>
          <p:nvPr>
            <p:ph type="tbl" idx="1"/>
          </p:nvPr>
        </p:nvGraphicFramePr>
        <p:xfrm>
          <a:off x="179512" y="587182"/>
          <a:ext cx="8784976" cy="5785717"/>
        </p:xfrm>
        <a:graphic>
          <a:graphicData uri="http://schemas.openxmlformats.org/drawingml/2006/table">
            <a:tbl>
              <a:tblPr rtl="1"/>
              <a:tblGrid>
                <a:gridCol w="2266478"/>
                <a:gridCol w="1520814"/>
                <a:gridCol w="4997684"/>
              </a:tblGrid>
              <a:tr h="235021">
                <a:tc>
                  <a:txBody>
                    <a:bodyPr/>
                    <a:lstStyle/>
                    <a:p>
                      <a:pPr algn="ctr" rtl="1">
                        <a:lnSpc>
                          <a:spcPct val="115000"/>
                        </a:lnSpc>
                        <a:spcAft>
                          <a:spcPts val="1000"/>
                        </a:spcAft>
                        <a:tabLst>
                          <a:tab pos="1348740" algn="l"/>
                        </a:tabLst>
                      </a:pPr>
                      <a:r>
                        <a:rPr lang="fa-IR" sz="1800" b="1" dirty="0">
                          <a:latin typeface="Calibri"/>
                          <a:ea typeface="Calibri"/>
                          <a:cs typeface="B Nazanin" pitchFamily="2" charset="-78"/>
                        </a:rPr>
                        <a:t>منحني وزن برای سن </a:t>
                      </a:r>
                      <a:endParaRPr lang="en-US" sz="1800" b="1" dirty="0">
                        <a:latin typeface="Calibri"/>
                        <a:ea typeface="Calibri"/>
                        <a:cs typeface="B Nazanin" pitchFamily="2" charset="-78"/>
                      </a:endParaRPr>
                    </a:p>
                  </a:txBody>
                  <a:tcPr marL="80370" marR="80370" marT="40185" marB="40185">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rtl="1">
                        <a:lnSpc>
                          <a:spcPct val="115000"/>
                        </a:lnSpc>
                        <a:spcAft>
                          <a:spcPts val="1000"/>
                        </a:spcAft>
                        <a:tabLst>
                          <a:tab pos="1348740" algn="l"/>
                        </a:tabLst>
                      </a:pPr>
                      <a:r>
                        <a:rPr lang="fa-IR" sz="1800" b="1" dirty="0">
                          <a:latin typeface="Calibri"/>
                          <a:ea typeface="Calibri"/>
                          <a:cs typeface="B Nazanin" pitchFamily="2" charset="-78"/>
                        </a:rPr>
                        <a:t>طبقه بندي </a:t>
                      </a:r>
                      <a:endParaRPr lang="en-US" sz="1800" b="1" dirty="0">
                        <a:latin typeface="Calibri"/>
                        <a:ea typeface="Calibri"/>
                        <a:cs typeface="B Nazanin" pitchFamily="2" charset="-78"/>
                      </a:endParaRPr>
                    </a:p>
                  </a:txBody>
                  <a:tcPr marL="80370" marR="80370" marT="40185" marB="40185">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rtl="1">
                        <a:lnSpc>
                          <a:spcPct val="115000"/>
                        </a:lnSpc>
                        <a:spcAft>
                          <a:spcPts val="1000"/>
                        </a:spcAft>
                        <a:tabLst>
                          <a:tab pos="1348740" algn="l"/>
                        </a:tabLst>
                      </a:pPr>
                      <a:r>
                        <a:rPr lang="fa-IR" sz="1800" b="1" dirty="0">
                          <a:latin typeface="Calibri"/>
                          <a:ea typeface="Calibri"/>
                          <a:cs typeface="B Nazanin" pitchFamily="2" charset="-78"/>
                        </a:rPr>
                        <a:t>توصيه‌ها/ اقدام </a:t>
                      </a:r>
                      <a:endParaRPr lang="en-US" sz="1800" b="1" dirty="0">
                        <a:latin typeface="Calibri"/>
                        <a:ea typeface="Calibri"/>
                        <a:cs typeface="B Nazanin" pitchFamily="2" charset="-78"/>
                      </a:endParaRPr>
                    </a:p>
                  </a:txBody>
                  <a:tcPr marL="80370" marR="80370" marT="40185" marB="401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713980">
                <a:tc>
                  <a:txBody>
                    <a:bodyPr/>
                    <a:lstStyle/>
                    <a:p>
                      <a:pPr marL="342900" lvl="0" indent="-342900" algn="r" rtl="1">
                        <a:spcAft>
                          <a:spcPts val="0"/>
                        </a:spcAft>
                        <a:buFont typeface="Arial"/>
                        <a:buNone/>
                        <a:tabLst>
                          <a:tab pos="457200" algn="l"/>
                          <a:tab pos="1348740" algn="l"/>
                        </a:tabLst>
                      </a:pPr>
                      <a:r>
                        <a:rPr lang="fa-IR" sz="1400" b="1" dirty="0">
                          <a:latin typeface="Times New Roman"/>
                          <a:ea typeface="Times New Roman"/>
                          <a:cs typeface="B Nazanin" pitchFamily="2" charset="-78"/>
                        </a:rPr>
                        <a:t>پايين</a:t>
                      </a:r>
                      <a:r>
                        <a:rPr lang="en-US" sz="1400" b="1" dirty="0">
                          <a:latin typeface="Times New Roman"/>
                          <a:ea typeface="Times New Roman"/>
                          <a:cs typeface="B Nazanin" pitchFamily="2" charset="-78"/>
                        </a:rPr>
                        <a:t> -3 z- score </a:t>
                      </a:r>
                    </a:p>
                  </a:txBody>
                  <a:tcP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rtl="1">
                        <a:spcAft>
                          <a:spcPts val="0"/>
                        </a:spcAft>
                        <a:tabLst>
                          <a:tab pos="1348740" algn="l"/>
                        </a:tabLst>
                      </a:pPr>
                      <a:r>
                        <a:rPr lang="fa-IR" sz="1400" b="1" dirty="0">
                          <a:latin typeface="Times New Roman"/>
                          <a:ea typeface="Times New Roman"/>
                          <a:cs typeface="B Nazanin" pitchFamily="2" charset="-78"/>
                        </a:rPr>
                        <a:t>كم‌وزني‌شديد</a:t>
                      </a:r>
                      <a:endParaRPr lang="en-US" sz="1400" b="1" dirty="0">
                        <a:latin typeface="Times New Roman"/>
                        <a:ea typeface="Times New Roman"/>
                        <a:cs typeface="B Nazanin" pitchFamily="2" charset="-78"/>
                      </a:endParaRPr>
                    </a:p>
                  </a:txBody>
                  <a:tcPr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marL="342900" lvl="0" indent="-342900" algn="r" rtl="1">
                        <a:spcAft>
                          <a:spcPts val="0"/>
                        </a:spcAft>
                        <a:buFont typeface="Wingdings"/>
                        <a:buNone/>
                        <a:tabLst>
                          <a:tab pos="457200" algn="l"/>
                          <a:tab pos="1348740" algn="l"/>
                        </a:tabLst>
                      </a:pPr>
                      <a:r>
                        <a:rPr lang="fa-IR" sz="1400" b="1" dirty="0">
                          <a:latin typeface="Times New Roman"/>
                          <a:ea typeface="Times New Roman"/>
                          <a:cs typeface="B Nazanin" pitchFamily="2" charset="-78"/>
                        </a:rPr>
                        <a:t>ارجاع به مركز بهداشتي درماني* </a:t>
                      </a:r>
                      <a:endParaRPr lang="en-US" sz="1400" b="1" dirty="0">
                        <a:latin typeface="Times New Roman"/>
                        <a:ea typeface="Times New Roman"/>
                        <a:cs typeface="B Nazanin" pitchFamily="2" charset="-78"/>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r>
              <a:tr h="1685192">
                <a:tc>
                  <a:txBody>
                    <a:bodyPr/>
                    <a:lstStyle/>
                    <a:p>
                      <a:pPr marL="342900" lvl="0" indent="-342900" algn="r" rtl="1">
                        <a:spcAft>
                          <a:spcPts val="0"/>
                        </a:spcAft>
                        <a:buFont typeface="Arial"/>
                        <a:buNone/>
                        <a:tabLst>
                          <a:tab pos="457200" algn="l"/>
                          <a:tab pos="1348740" algn="l"/>
                        </a:tabLst>
                      </a:pPr>
                      <a:r>
                        <a:rPr lang="en-US" sz="1400" b="1" kern="1200" dirty="0" smtClean="0">
                          <a:solidFill>
                            <a:schemeClr val="tx1"/>
                          </a:solidFill>
                          <a:latin typeface="Times New Roman"/>
                          <a:ea typeface="Times New Roman"/>
                          <a:cs typeface="B Nazanin" pitchFamily="2" charset="-78"/>
                        </a:rPr>
                        <a:t> </a:t>
                      </a:r>
                      <a:r>
                        <a:rPr lang="fa-IR" sz="1400" b="1" kern="1200" dirty="0">
                          <a:solidFill>
                            <a:schemeClr val="tx1"/>
                          </a:solidFill>
                          <a:latin typeface="Times New Roman"/>
                          <a:ea typeface="Times New Roman"/>
                          <a:cs typeface="B Nazanin" pitchFamily="2" charset="-78"/>
                        </a:rPr>
                        <a:t>مساوي</a:t>
                      </a:r>
                      <a:r>
                        <a:rPr lang="en-US" sz="1400" b="1" kern="1200" dirty="0">
                          <a:solidFill>
                            <a:schemeClr val="tx1"/>
                          </a:solidFill>
                          <a:latin typeface="Times New Roman"/>
                          <a:ea typeface="Times New Roman"/>
                          <a:cs typeface="B Nazanin" pitchFamily="2" charset="-78"/>
                        </a:rPr>
                        <a:t>  -3 z- score</a:t>
                      </a:r>
                      <a:r>
                        <a:rPr lang="fa-IR" sz="1400" b="1" kern="1200" dirty="0" smtClean="0">
                          <a:solidFill>
                            <a:schemeClr val="tx1"/>
                          </a:solidFill>
                          <a:latin typeface="Times New Roman"/>
                          <a:ea typeface="Times New Roman"/>
                          <a:cs typeface="B Nazanin" pitchFamily="2" charset="-78"/>
                        </a:rPr>
                        <a:t>تا</a:t>
                      </a:r>
                    </a:p>
                    <a:p>
                      <a:pPr marL="342900" lvl="0" indent="-342900" algn="r" rtl="1">
                        <a:spcAft>
                          <a:spcPts val="0"/>
                        </a:spcAft>
                        <a:buFont typeface="Arial"/>
                        <a:buNone/>
                        <a:tabLst>
                          <a:tab pos="457200" algn="l"/>
                          <a:tab pos="1348740" algn="l"/>
                        </a:tabLst>
                      </a:pPr>
                      <a:r>
                        <a:rPr lang="fa-IR" sz="1400" b="1" kern="1200" dirty="0" smtClean="0">
                          <a:solidFill>
                            <a:schemeClr val="tx1"/>
                          </a:solidFill>
                          <a:latin typeface="Times New Roman"/>
                          <a:ea typeface="Times New Roman"/>
                          <a:cs typeface="B Nazanin" pitchFamily="2" charset="-78"/>
                        </a:rPr>
                        <a:t> </a:t>
                      </a:r>
                      <a:r>
                        <a:rPr lang="en-US" sz="1400" b="1" kern="1200" dirty="0">
                          <a:solidFill>
                            <a:schemeClr val="tx1"/>
                          </a:solidFill>
                          <a:latin typeface="Times New Roman"/>
                          <a:ea typeface="Times New Roman"/>
                          <a:cs typeface="B Nazanin" pitchFamily="2" charset="-78"/>
                        </a:rPr>
                        <a:t>-2 z- score</a:t>
                      </a:r>
                    </a:p>
                  </a:txBody>
                  <a:tcP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rtl="1">
                        <a:spcAft>
                          <a:spcPts val="0"/>
                        </a:spcAft>
                        <a:tabLst>
                          <a:tab pos="1348740" algn="l"/>
                        </a:tabLst>
                      </a:pPr>
                      <a:r>
                        <a:rPr lang="fa-IR" sz="1400" b="1" kern="1200" dirty="0">
                          <a:solidFill>
                            <a:schemeClr val="tx1"/>
                          </a:solidFill>
                          <a:latin typeface="Times New Roman"/>
                          <a:ea typeface="Times New Roman"/>
                          <a:cs typeface="B Nazanin" pitchFamily="2" charset="-78"/>
                        </a:rPr>
                        <a:t>كم‌وزني‌متوسط</a:t>
                      </a:r>
                      <a:endParaRPr lang="en-US" sz="1400" b="1" kern="1200" dirty="0">
                        <a:solidFill>
                          <a:schemeClr val="tx1"/>
                        </a:solidFill>
                        <a:latin typeface="Times New Roman"/>
                        <a:ea typeface="Times New Roman"/>
                        <a:cs typeface="B Nazanin" pitchFamily="2" charset="-78"/>
                      </a:endParaRPr>
                    </a:p>
                  </a:txBody>
                  <a:tcPr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marL="342900" lvl="0" indent="-342900" algn="r" rtl="1">
                        <a:spcAft>
                          <a:spcPts val="0"/>
                        </a:spcAft>
                        <a:buFont typeface="Wingdings"/>
                        <a:buNone/>
                        <a:tabLst>
                          <a:tab pos="457200" algn="l"/>
                          <a:tab pos="1348740" algn="l"/>
                        </a:tabLst>
                      </a:pPr>
                      <a:r>
                        <a:rPr lang="fa-IR" sz="1400" b="1" kern="1200" dirty="0">
                          <a:solidFill>
                            <a:schemeClr val="tx1"/>
                          </a:solidFill>
                          <a:latin typeface="Times New Roman"/>
                          <a:ea typeface="Times New Roman"/>
                          <a:cs typeface="B Nazanin" pitchFamily="2" charset="-78"/>
                        </a:rPr>
                        <a:t>ارجاع به مرکز بهداشتي درماني*</a:t>
                      </a:r>
                      <a:endParaRPr lang="en-US" sz="1400" b="1" kern="1200" dirty="0">
                        <a:solidFill>
                          <a:schemeClr val="tx1"/>
                        </a:solidFill>
                        <a:latin typeface="Times New Roman"/>
                        <a:ea typeface="Times New Roman"/>
                        <a:cs typeface="B Nazanin" pitchFamily="2" charset="-78"/>
                      </a:endParaRPr>
                    </a:p>
                    <a:p>
                      <a:pPr marL="342900" lvl="0" indent="-342900" algn="r" rtl="1">
                        <a:spcAft>
                          <a:spcPts val="0"/>
                        </a:spcAft>
                        <a:buFont typeface="Wingdings"/>
                        <a:buNone/>
                        <a:tabLst>
                          <a:tab pos="457200" algn="l"/>
                          <a:tab pos="1348740" algn="l"/>
                        </a:tabLst>
                      </a:pPr>
                      <a:r>
                        <a:rPr lang="fa-IR" sz="1400" b="1" kern="1200" dirty="0">
                          <a:solidFill>
                            <a:schemeClr val="tx1"/>
                          </a:solidFill>
                          <a:latin typeface="Times New Roman"/>
                          <a:ea typeface="Times New Roman"/>
                          <a:cs typeface="B Nazanin" pitchFamily="2" charset="-78"/>
                        </a:rPr>
                        <a:t>مشاوره و ارائه توصيه های تغذيه‌ای ** </a:t>
                      </a:r>
                      <a:endParaRPr lang="en-US" sz="1400" b="1" kern="1200" dirty="0">
                        <a:solidFill>
                          <a:schemeClr val="tx1"/>
                        </a:solidFill>
                        <a:latin typeface="Times New Roman"/>
                        <a:ea typeface="Times New Roman"/>
                        <a:cs typeface="B Nazanin" pitchFamily="2" charset="-78"/>
                      </a:endParaRPr>
                    </a:p>
                    <a:p>
                      <a:pPr marL="342900" lvl="0" indent="-342900" algn="r" rtl="1">
                        <a:spcAft>
                          <a:spcPts val="0"/>
                        </a:spcAft>
                        <a:buFont typeface="Wingdings"/>
                        <a:buNone/>
                        <a:tabLst>
                          <a:tab pos="457200" algn="l"/>
                          <a:tab pos="1348740" algn="l"/>
                        </a:tabLst>
                      </a:pPr>
                      <a:r>
                        <a:rPr lang="en-US" sz="1400" b="1" kern="1200" dirty="0">
                          <a:solidFill>
                            <a:schemeClr val="tx1"/>
                          </a:solidFill>
                          <a:latin typeface="Times New Roman"/>
                          <a:ea typeface="Times New Roman"/>
                          <a:cs typeface="B Nazanin" pitchFamily="2" charset="-78"/>
                        </a:rPr>
                        <a:t>  </a:t>
                      </a:r>
                      <a:r>
                        <a:rPr lang="fa-IR" sz="1400" b="1" kern="1200" dirty="0">
                          <a:solidFill>
                            <a:schemeClr val="tx1"/>
                          </a:solidFill>
                          <a:latin typeface="Times New Roman"/>
                          <a:ea typeface="Times New Roman"/>
                          <a:cs typeface="B Nazanin" pitchFamily="2" charset="-78"/>
                        </a:rPr>
                        <a:t>پيگيري**:</a:t>
                      </a:r>
                      <a:endParaRPr lang="en-US" sz="1400" b="1" kern="1200" dirty="0">
                        <a:solidFill>
                          <a:schemeClr val="tx1"/>
                        </a:solidFill>
                        <a:latin typeface="Times New Roman"/>
                        <a:ea typeface="Times New Roman"/>
                        <a:cs typeface="B Nazanin" pitchFamily="2" charset="-78"/>
                      </a:endParaRPr>
                    </a:p>
                    <a:p>
                      <a:pPr marL="742950" lvl="1" indent="-285750" algn="r" rtl="1">
                        <a:spcAft>
                          <a:spcPts val="0"/>
                        </a:spcAft>
                        <a:buFont typeface="Wingdings"/>
                        <a:buNone/>
                        <a:tabLst>
                          <a:tab pos="914400" algn="l"/>
                          <a:tab pos="1348740" algn="l"/>
                        </a:tabLst>
                      </a:pPr>
                      <a:r>
                        <a:rPr lang="fa-IR" sz="1400" b="1" kern="1200" dirty="0">
                          <a:solidFill>
                            <a:schemeClr val="tx1"/>
                          </a:solidFill>
                          <a:latin typeface="Times New Roman"/>
                          <a:ea typeface="Times New Roman"/>
                          <a:cs typeface="B Nazanin" pitchFamily="2" charset="-78"/>
                        </a:rPr>
                        <a:t> زير 2 ماه 10روز بعد</a:t>
                      </a:r>
                      <a:endParaRPr lang="en-US" sz="1400" b="1" kern="1200" dirty="0">
                        <a:solidFill>
                          <a:schemeClr val="tx1"/>
                        </a:solidFill>
                        <a:latin typeface="Times New Roman"/>
                        <a:ea typeface="Times New Roman"/>
                        <a:cs typeface="B Nazanin" pitchFamily="2" charset="-78"/>
                      </a:endParaRPr>
                    </a:p>
                    <a:p>
                      <a:pPr marL="742950" lvl="1" indent="-285750" algn="r" rtl="1">
                        <a:spcAft>
                          <a:spcPts val="0"/>
                        </a:spcAft>
                        <a:buFont typeface="Wingdings"/>
                        <a:buNone/>
                        <a:tabLst>
                          <a:tab pos="914400" algn="l"/>
                          <a:tab pos="1348740" algn="l"/>
                        </a:tabLst>
                      </a:pPr>
                      <a:r>
                        <a:rPr lang="fa-IR" sz="1400" b="1" kern="1200" dirty="0">
                          <a:solidFill>
                            <a:schemeClr val="tx1"/>
                          </a:solidFill>
                          <a:latin typeface="Times New Roman"/>
                          <a:ea typeface="Times New Roman"/>
                          <a:cs typeface="B Nazanin" pitchFamily="2" charset="-78"/>
                        </a:rPr>
                        <a:t> 2 ماهه تا يكسال 2هفته بعد </a:t>
                      </a:r>
                      <a:endParaRPr lang="en-US" sz="1400" b="1" kern="1200" dirty="0">
                        <a:solidFill>
                          <a:schemeClr val="tx1"/>
                        </a:solidFill>
                        <a:latin typeface="Times New Roman"/>
                        <a:ea typeface="Times New Roman"/>
                        <a:cs typeface="B Nazanin" pitchFamily="2" charset="-78"/>
                      </a:endParaRPr>
                    </a:p>
                    <a:p>
                      <a:pPr marL="742950" lvl="1" indent="-285750" algn="r" rtl="1">
                        <a:spcAft>
                          <a:spcPts val="0"/>
                        </a:spcAft>
                        <a:buFont typeface="Wingdings"/>
                        <a:buNone/>
                        <a:tabLst>
                          <a:tab pos="914400" algn="l"/>
                          <a:tab pos="1348740" algn="l"/>
                        </a:tabLst>
                      </a:pPr>
                      <a:r>
                        <a:rPr lang="fa-IR" sz="1400" b="1" kern="1200" dirty="0">
                          <a:solidFill>
                            <a:schemeClr val="tx1"/>
                          </a:solidFill>
                          <a:latin typeface="Times New Roman"/>
                          <a:ea typeface="Times New Roman"/>
                          <a:cs typeface="B Nazanin" pitchFamily="2" charset="-78"/>
                        </a:rPr>
                        <a:t>بالاي يك سال يك ماه بعد</a:t>
                      </a:r>
                      <a:endParaRPr lang="en-US" sz="1400" b="1" kern="1200" dirty="0">
                        <a:solidFill>
                          <a:schemeClr val="tx1"/>
                        </a:solidFill>
                        <a:latin typeface="Times New Roman"/>
                        <a:ea typeface="Times New Roman"/>
                        <a:cs typeface="B Nazanin" pitchFamily="2" charset="-78"/>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r>
              <a:tr h="1040671">
                <a:tc>
                  <a:txBody>
                    <a:bodyPr/>
                    <a:lstStyle/>
                    <a:p>
                      <a:pPr marL="342900" lvl="0" indent="-342900" algn="r" rtl="1">
                        <a:spcAft>
                          <a:spcPts val="0"/>
                        </a:spcAft>
                        <a:buFont typeface="Arial"/>
                        <a:buNone/>
                        <a:tabLst>
                          <a:tab pos="318770" algn="l"/>
                          <a:tab pos="1348740" algn="l"/>
                        </a:tabLst>
                      </a:pPr>
                      <a:r>
                        <a:rPr lang="fa-IR" sz="1400" b="1" kern="1200" dirty="0">
                          <a:solidFill>
                            <a:schemeClr val="tx1"/>
                          </a:solidFill>
                          <a:latin typeface="Times New Roman"/>
                          <a:ea typeface="Times New Roman"/>
                          <a:cs typeface="B Nazanin" pitchFamily="2" charset="-78"/>
                        </a:rPr>
                        <a:t>مساوی</a:t>
                      </a:r>
                      <a:r>
                        <a:rPr lang="en-US" sz="1400" b="1" kern="1200" dirty="0">
                          <a:solidFill>
                            <a:schemeClr val="tx1"/>
                          </a:solidFill>
                          <a:latin typeface="Times New Roman"/>
                          <a:ea typeface="Times New Roman"/>
                          <a:cs typeface="B Nazanin" pitchFamily="2" charset="-78"/>
                        </a:rPr>
                        <a:t> -2 z- score</a:t>
                      </a:r>
                      <a:r>
                        <a:rPr lang="ar-SA" sz="1400" b="1" kern="1200" dirty="0">
                          <a:solidFill>
                            <a:schemeClr val="tx1"/>
                          </a:solidFill>
                          <a:latin typeface="Times New Roman"/>
                          <a:ea typeface="Times New Roman"/>
                          <a:cs typeface="B Nazanin" pitchFamily="2" charset="-78"/>
                        </a:rPr>
                        <a:t>تا </a:t>
                      </a:r>
                      <a:r>
                        <a:rPr lang="ar-SA" sz="1400" b="1" kern="1200" dirty="0" smtClean="0">
                          <a:solidFill>
                            <a:schemeClr val="tx1"/>
                          </a:solidFill>
                          <a:latin typeface="Times New Roman"/>
                          <a:ea typeface="Times New Roman"/>
                          <a:cs typeface="B Nazanin" pitchFamily="2" charset="-78"/>
                        </a:rPr>
                        <a:t>مساوي</a:t>
                      </a:r>
                      <a:endParaRPr lang="fa-IR" sz="1400" b="1" kern="1200" dirty="0" smtClean="0">
                        <a:solidFill>
                          <a:schemeClr val="tx1"/>
                        </a:solidFill>
                        <a:latin typeface="Times New Roman"/>
                        <a:ea typeface="Times New Roman"/>
                        <a:cs typeface="B Nazanin" pitchFamily="2" charset="-78"/>
                      </a:endParaRPr>
                    </a:p>
                    <a:p>
                      <a:pPr marL="342900" lvl="0" indent="-342900" algn="r" rtl="1">
                        <a:spcAft>
                          <a:spcPts val="0"/>
                        </a:spcAft>
                        <a:buFont typeface="Arial"/>
                        <a:buNone/>
                        <a:tabLst>
                          <a:tab pos="318770" algn="l"/>
                          <a:tab pos="1348740" algn="l"/>
                        </a:tabLst>
                      </a:pPr>
                      <a:r>
                        <a:rPr lang="ar-SA" sz="1400" b="1" kern="1200" dirty="0" smtClean="0">
                          <a:solidFill>
                            <a:schemeClr val="tx1"/>
                          </a:solidFill>
                          <a:latin typeface="Times New Roman"/>
                          <a:ea typeface="Times New Roman"/>
                          <a:cs typeface="B Nazanin" pitchFamily="2" charset="-78"/>
                        </a:rPr>
                        <a:t> </a:t>
                      </a:r>
                      <a:r>
                        <a:rPr lang="en-US" sz="1400" b="1" kern="1200" dirty="0">
                          <a:solidFill>
                            <a:schemeClr val="tx1"/>
                          </a:solidFill>
                          <a:latin typeface="Times New Roman"/>
                          <a:ea typeface="Times New Roman"/>
                          <a:cs typeface="B Nazanin" pitchFamily="2" charset="-78"/>
                        </a:rPr>
                        <a:t>1z- </a:t>
                      </a:r>
                      <a:r>
                        <a:rPr lang="en-US" sz="1400" b="1" kern="1200" dirty="0" smtClean="0">
                          <a:solidFill>
                            <a:schemeClr val="tx1"/>
                          </a:solidFill>
                          <a:latin typeface="Times New Roman"/>
                          <a:ea typeface="Times New Roman"/>
                          <a:cs typeface="B Nazanin" pitchFamily="2" charset="-78"/>
                        </a:rPr>
                        <a:t>score</a:t>
                      </a:r>
                      <a:r>
                        <a:rPr lang="ar-SA" sz="1400" b="1" kern="1200" dirty="0" smtClean="0">
                          <a:solidFill>
                            <a:schemeClr val="tx1"/>
                          </a:solidFill>
                          <a:latin typeface="Times New Roman"/>
                          <a:ea typeface="Times New Roman"/>
                          <a:cs typeface="B Nazanin" pitchFamily="2" charset="-78"/>
                        </a:rPr>
                        <a:t>+</a:t>
                      </a:r>
                      <a:r>
                        <a:rPr lang="fa-IR" sz="1400" b="1" kern="1200" baseline="0" dirty="0" smtClean="0">
                          <a:solidFill>
                            <a:schemeClr val="tx1"/>
                          </a:solidFill>
                          <a:latin typeface="Times New Roman"/>
                          <a:ea typeface="Times New Roman"/>
                          <a:cs typeface="B Nazanin" pitchFamily="2" charset="-78"/>
                        </a:rPr>
                        <a:t> و </a:t>
                      </a:r>
                    </a:p>
                    <a:p>
                      <a:pPr marL="342900" lvl="0" indent="-342900" algn="r" rtl="1">
                        <a:spcAft>
                          <a:spcPts val="0"/>
                        </a:spcAft>
                        <a:buFont typeface="Arial"/>
                        <a:buNone/>
                        <a:tabLst>
                          <a:tab pos="318770" algn="l"/>
                          <a:tab pos="1348740" algn="l"/>
                        </a:tabLst>
                      </a:pPr>
                      <a:r>
                        <a:rPr lang="ar-SA" sz="1400" b="1" kern="1200" dirty="0" smtClean="0">
                          <a:solidFill>
                            <a:schemeClr val="tx1"/>
                          </a:solidFill>
                          <a:latin typeface="Times New Roman"/>
                          <a:ea typeface="Times New Roman"/>
                          <a:cs typeface="B Nazanin" pitchFamily="2" charset="-78"/>
                        </a:rPr>
                        <a:t>روند </a:t>
                      </a:r>
                      <a:r>
                        <a:rPr lang="ar-SA" sz="1400" b="1" kern="1200" dirty="0">
                          <a:solidFill>
                            <a:schemeClr val="tx1"/>
                          </a:solidFill>
                          <a:latin typeface="Times New Roman"/>
                          <a:ea typeface="Times New Roman"/>
                          <a:cs typeface="B Nazanin" pitchFamily="2" charset="-78"/>
                        </a:rPr>
                        <a:t>رشد نامعلوم </a:t>
                      </a:r>
                      <a:r>
                        <a:rPr lang="ar-SA" sz="1400" b="1" kern="1200" dirty="0" smtClean="0">
                          <a:solidFill>
                            <a:schemeClr val="tx1"/>
                          </a:solidFill>
                          <a:latin typeface="Times New Roman"/>
                          <a:ea typeface="Times New Roman"/>
                          <a:cs typeface="B Nazanin" pitchFamily="2" charset="-78"/>
                        </a:rPr>
                        <a:t>يا</a:t>
                      </a:r>
                      <a:r>
                        <a:rPr lang="fa-IR" sz="1400" b="1" kern="1200" baseline="0" dirty="0" smtClean="0">
                          <a:solidFill>
                            <a:schemeClr val="tx1"/>
                          </a:solidFill>
                          <a:latin typeface="Times New Roman"/>
                          <a:ea typeface="Times New Roman"/>
                          <a:cs typeface="B Nazanin" pitchFamily="2" charset="-78"/>
                        </a:rPr>
                        <a:t> </a:t>
                      </a:r>
                    </a:p>
                    <a:p>
                      <a:pPr marL="342900" lvl="0" indent="-342900" algn="r" rtl="1">
                        <a:spcAft>
                          <a:spcPts val="0"/>
                        </a:spcAft>
                        <a:buFont typeface="Arial"/>
                        <a:buNone/>
                        <a:tabLst>
                          <a:tab pos="318770" algn="l"/>
                          <a:tab pos="1348740" algn="l"/>
                        </a:tabLst>
                      </a:pPr>
                      <a:r>
                        <a:rPr lang="ar-SA" sz="1400" b="1" kern="1200" dirty="0" smtClean="0">
                          <a:solidFill>
                            <a:schemeClr val="tx1"/>
                          </a:solidFill>
                          <a:latin typeface="Times New Roman"/>
                          <a:ea typeface="Times New Roman"/>
                          <a:cs typeface="B Nazanin" pitchFamily="2" charset="-78"/>
                        </a:rPr>
                        <a:t>روند </a:t>
                      </a:r>
                      <a:r>
                        <a:rPr lang="ar-SA" sz="1400" b="1" kern="1200" dirty="0">
                          <a:solidFill>
                            <a:schemeClr val="tx1"/>
                          </a:solidFill>
                          <a:latin typeface="Times New Roman"/>
                          <a:ea typeface="Times New Roman"/>
                          <a:cs typeface="B Nazanin" pitchFamily="2" charset="-78"/>
                        </a:rPr>
                        <a:t>رشد متوقف </a:t>
                      </a:r>
                      <a:r>
                        <a:rPr lang="ar-SA" sz="1400" b="1" kern="1200" dirty="0" smtClean="0">
                          <a:solidFill>
                            <a:schemeClr val="tx1"/>
                          </a:solidFill>
                          <a:latin typeface="Times New Roman"/>
                          <a:ea typeface="Times New Roman"/>
                          <a:cs typeface="B Nazanin" pitchFamily="2" charset="-78"/>
                        </a:rPr>
                        <a:t>شده</a:t>
                      </a:r>
                      <a:r>
                        <a:rPr lang="fa-IR" sz="1400" b="1" kern="1200" baseline="0" dirty="0" smtClean="0">
                          <a:solidFill>
                            <a:schemeClr val="tx1"/>
                          </a:solidFill>
                          <a:latin typeface="Times New Roman"/>
                          <a:ea typeface="Times New Roman"/>
                          <a:cs typeface="B Nazanin" pitchFamily="2" charset="-78"/>
                        </a:rPr>
                        <a:t> </a:t>
                      </a:r>
                      <a:r>
                        <a:rPr lang="ar-SA" sz="1400" b="1" kern="1200" dirty="0" smtClean="0">
                          <a:solidFill>
                            <a:schemeClr val="tx1"/>
                          </a:solidFill>
                          <a:latin typeface="Times New Roman"/>
                          <a:ea typeface="Times New Roman"/>
                          <a:cs typeface="B Nazanin" pitchFamily="2" charset="-78"/>
                        </a:rPr>
                        <a:t>يا</a:t>
                      </a:r>
                      <a:endParaRPr lang="fa-IR" sz="1400" b="1" kern="1200" dirty="0" smtClean="0">
                        <a:solidFill>
                          <a:schemeClr val="tx1"/>
                        </a:solidFill>
                        <a:latin typeface="Times New Roman"/>
                        <a:ea typeface="Times New Roman"/>
                        <a:cs typeface="B Nazanin" pitchFamily="2" charset="-78"/>
                      </a:endParaRPr>
                    </a:p>
                    <a:p>
                      <a:pPr marL="342900" lvl="0" indent="-342900" algn="r" rtl="1">
                        <a:spcAft>
                          <a:spcPts val="0"/>
                        </a:spcAft>
                        <a:buFont typeface="Arial"/>
                        <a:buNone/>
                        <a:tabLst>
                          <a:tab pos="318770" algn="l"/>
                          <a:tab pos="1348740" algn="l"/>
                        </a:tabLst>
                      </a:pPr>
                      <a:r>
                        <a:rPr lang="fa-IR" sz="1400" b="1" kern="1200" baseline="0" dirty="0" smtClean="0">
                          <a:solidFill>
                            <a:schemeClr val="tx1"/>
                          </a:solidFill>
                          <a:latin typeface="Times New Roman"/>
                          <a:ea typeface="Times New Roman"/>
                          <a:cs typeface="B Nazanin" pitchFamily="2" charset="-78"/>
                        </a:rPr>
                        <a:t> </a:t>
                      </a:r>
                      <a:r>
                        <a:rPr lang="ar-SA" sz="1400" b="1" kern="1200" dirty="0" smtClean="0">
                          <a:solidFill>
                            <a:schemeClr val="tx1"/>
                          </a:solidFill>
                          <a:latin typeface="Times New Roman"/>
                          <a:ea typeface="Times New Roman"/>
                          <a:cs typeface="B Nazanin" pitchFamily="2" charset="-78"/>
                        </a:rPr>
                        <a:t>روند </a:t>
                      </a:r>
                      <a:r>
                        <a:rPr lang="ar-SA" sz="1400" b="1" kern="1200" dirty="0">
                          <a:solidFill>
                            <a:schemeClr val="tx1"/>
                          </a:solidFill>
                          <a:latin typeface="Times New Roman"/>
                          <a:ea typeface="Times New Roman"/>
                          <a:cs typeface="B Nazanin" pitchFamily="2" charset="-78"/>
                        </a:rPr>
                        <a:t>رشد دور از ميانه</a:t>
                      </a:r>
                      <a:endParaRPr lang="en-US" sz="1400" b="1" kern="1200" dirty="0">
                        <a:solidFill>
                          <a:schemeClr val="tx1"/>
                        </a:solidFill>
                        <a:latin typeface="Times New Roman"/>
                        <a:ea typeface="Times New Roman"/>
                        <a:cs typeface="B Nazanin" pitchFamily="2" charset="-78"/>
                      </a:endParaRPr>
                    </a:p>
                  </a:txBody>
                  <a:tcP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1">
                        <a:spcAft>
                          <a:spcPts val="0"/>
                        </a:spcAft>
                        <a:tabLst>
                          <a:tab pos="1348740" algn="l"/>
                        </a:tabLst>
                      </a:pPr>
                      <a:r>
                        <a:rPr lang="ar-SA" sz="1400" b="1" kern="1200" dirty="0">
                          <a:solidFill>
                            <a:schemeClr val="tx1"/>
                          </a:solidFill>
                          <a:latin typeface="Times New Roman"/>
                          <a:ea typeface="Times New Roman"/>
                          <a:cs typeface="B Nazanin" pitchFamily="2" charset="-78"/>
                        </a:rPr>
                        <a:t>احتمال مشكل وزن</a:t>
                      </a:r>
                      <a:endParaRPr lang="en-US" sz="1400" b="1" kern="1200" dirty="0">
                        <a:solidFill>
                          <a:schemeClr val="tx1"/>
                        </a:solidFill>
                        <a:latin typeface="Times New Roman"/>
                        <a:ea typeface="Times New Roman"/>
                        <a:cs typeface="B Nazanin" pitchFamily="2" charset="-78"/>
                      </a:endParaRPr>
                    </a:p>
                  </a:txBody>
                  <a:tcPr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342900" lvl="0" indent="-342900" algn="r" rtl="1">
                        <a:spcAft>
                          <a:spcPts val="0"/>
                        </a:spcAft>
                        <a:buFont typeface="Wingdings"/>
                        <a:buNone/>
                        <a:tabLst>
                          <a:tab pos="457200" algn="l"/>
                          <a:tab pos="1348740" algn="l"/>
                        </a:tabLst>
                      </a:pPr>
                      <a:r>
                        <a:rPr lang="fa-IR" sz="1400" b="1" kern="1200" dirty="0">
                          <a:solidFill>
                            <a:schemeClr val="tx1"/>
                          </a:solidFill>
                          <a:latin typeface="Times New Roman"/>
                          <a:ea typeface="Times New Roman"/>
                          <a:cs typeface="B Nazanin" pitchFamily="2" charset="-78"/>
                        </a:rPr>
                        <a:t>به منحني وزن براي قد مراجعه شود</a:t>
                      </a:r>
                      <a:endParaRPr lang="en-US" sz="1400" b="1" kern="1200" dirty="0">
                        <a:solidFill>
                          <a:schemeClr val="tx1"/>
                        </a:solidFill>
                        <a:latin typeface="Times New Roman"/>
                        <a:ea typeface="Times New Roman"/>
                        <a:cs typeface="B Nazanin" pitchFamily="2" charset="-78"/>
                      </a:endParaRPr>
                    </a:p>
                    <a:p>
                      <a:pPr marL="342900" lvl="0" indent="-342900" algn="r" rtl="1">
                        <a:spcAft>
                          <a:spcPts val="0"/>
                        </a:spcAft>
                        <a:buFont typeface="Wingdings"/>
                        <a:buNone/>
                        <a:tabLst>
                          <a:tab pos="457200" algn="l"/>
                          <a:tab pos="1348740" algn="l"/>
                        </a:tabLst>
                      </a:pPr>
                      <a:r>
                        <a:rPr lang="fa-IR" sz="1400" b="1" kern="1200" dirty="0">
                          <a:solidFill>
                            <a:schemeClr val="tx1"/>
                          </a:solidFill>
                          <a:latin typeface="Times New Roman"/>
                          <a:ea typeface="Times New Roman"/>
                          <a:cs typeface="B Nazanin" pitchFamily="2" charset="-78"/>
                        </a:rPr>
                        <a:t>ادامه مراقبت‌هاي روتين***</a:t>
                      </a:r>
                      <a:endParaRPr lang="en-US" sz="1400" b="1" kern="1200" dirty="0">
                        <a:solidFill>
                          <a:schemeClr val="tx1"/>
                        </a:solidFill>
                        <a:latin typeface="Times New Roman"/>
                        <a:ea typeface="Times New Roman"/>
                        <a:cs typeface="B Nazanin" pitchFamily="2" charset="-78"/>
                      </a:endParaRPr>
                    </a:p>
                    <a:p>
                      <a:pPr marL="342900" lvl="0" indent="-342900" algn="r" rtl="1">
                        <a:spcAft>
                          <a:spcPts val="0"/>
                        </a:spcAft>
                        <a:buFont typeface="Wingdings"/>
                        <a:buNone/>
                        <a:tabLst>
                          <a:tab pos="457200" algn="l"/>
                          <a:tab pos="1348740" algn="l"/>
                        </a:tabLst>
                      </a:pPr>
                      <a:r>
                        <a:rPr lang="fa-IR" sz="1400" b="1" kern="1200" dirty="0">
                          <a:solidFill>
                            <a:schemeClr val="tx1"/>
                          </a:solidFill>
                          <a:latin typeface="Times New Roman"/>
                          <a:ea typeface="Times New Roman"/>
                          <a:cs typeface="B Nazanin" pitchFamily="2" charset="-78"/>
                        </a:rPr>
                        <a:t>توصيه‌هاي تغذيه‌اي و پي‌گيري:</a:t>
                      </a:r>
                      <a:endParaRPr lang="en-US" sz="1400" b="1" kern="1200" dirty="0">
                        <a:solidFill>
                          <a:schemeClr val="tx1"/>
                        </a:solidFill>
                        <a:latin typeface="Times New Roman"/>
                        <a:ea typeface="Times New Roman"/>
                        <a:cs typeface="B Nazanin" pitchFamily="2" charset="-78"/>
                      </a:endParaRPr>
                    </a:p>
                    <a:p>
                      <a:pPr marL="742950" lvl="1" indent="-285750" algn="r" rtl="1">
                        <a:spcAft>
                          <a:spcPts val="0"/>
                        </a:spcAft>
                        <a:buFont typeface="Wingdings"/>
                        <a:buNone/>
                        <a:tabLst>
                          <a:tab pos="914400" algn="l"/>
                          <a:tab pos="1348740" algn="l"/>
                        </a:tabLst>
                      </a:pPr>
                      <a:r>
                        <a:rPr lang="en-US" sz="1400" b="1" kern="1200" dirty="0">
                          <a:solidFill>
                            <a:schemeClr val="tx1"/>
                          </a:solidFill>
                          <a:latin typeface="Times New Roman"/>
                          <a:ea typeface="Times New Roman"/>
                          <a:cs typeface="B Nazanin" pitchFamily="2" charset="-78"/>
                        </a:rPr>
                        <a:t> </a:t>
                      </a:r>
                      <a:r>
                        <a:rPr lang="fa-IR" sz="1400" b="1" kern="1200" dirty="0">
                          <a:solidFill>
                            <a:schemeClr val="tx1"/>
                          </a:solidFill>
                          <a:latin typeface="Times New Roman"/>
                          <a:ea typeface="Times New Roman"/>
                          <a:cs typeface="B Nazanin" pitchFamily="2" charset="-78"/>
                        </a:rPr>
                        <a:t> زير 2 ماه 10روز بعد</a:t>
                      </a:r>
                      <a:endParaRPr lang="en-US" sz="1400" b="1" kern="1200" dirty="0">
                        <a:solidFill>
                          <a:schemeClr val="tx1"/>
                        </a:solidFill>
                        <a:latin typeface="Times New Roman"/>
                        <a:ea typeface="Times New Roman"/>
                        <a:cs typeface="B Nazanin" pitchFamily="2" charset="-78"/>
                      </a:endParaRPr>
                    </a:p>
                    <a:p>
                      <a:pPr marL="742950" lvl="1" indent="-285750" algn="r" rtl="1">
                        <a:spcAft>
                          <a:spcPts val="0"/>
                        </a:spcAft>
                        <a:buFont typeface="Wingdings"/>
                        <a:buNone/>
                        <a:tabLst>
                          <a:tab pos="914400" algn="l"/>
                          <a:tab pos="1348740" algn="l"/>
                        </a:tabLst>
                      </a:pPr>
                      <a:r>
                        <a:rPr lang="fa-IR" sz="1400" b="1" kern="1200" dirty="0">
                          <a:solidFill>
                            <a:schemeClr val="tx1"/>
                          </a:solidFill>
                          <a:latin typeface="Times New Roman"/>
                          <a:ea typeface="Times New Roman"/>
                          <a:cs typeface="B Nazanin" pitchFamily="2" charset="-78"/>
                        </a:rPr>
                        <a:t> 2 ماهه تا يكسال 2هفته بعد </a:t>
                      </a:r>
                      <a:endParaRPr lang="en-US" sz="1400" b="1" kern="1200" dirty="0">
                        <a:solidFill>
                          <a:schemeClr val="tx1"/>
                        </a:solidFill>
                        <a:latin typeface="Times New Roman"/>
                        <a:ea typeface="Times New Roman"/>
                        <a:cs typeface="B Nazanin" pitchFamily="2" charset="-78"/>
                      </a:endParaRPr>
                    </a:p>
                    <a:p>
                      <a:pPr marL="742950" lvl="1" indent="-285750" algn="r" rtl="1">
                        <a:spcAft>
                          <a:spcPts val="0"/>
                        </a:spcAft>
                        <a:buFont typeface="Wingdings"/>
                        <a:buNone/>
                        <a:tabLst>
                          <a:tab pos="914400" algn="l"/>
                          <a:tab pos="1348740" algn="l"/>
                        </a:tabLst>
                      </a:pPr>
                      <a:r>
                        <a:rPr lang="en-US" sz="1400" b="1" kern="1200" dirty="0">
                          <a:solidFill>
                            <a:schemeClr val="tx1"/>
                          </a:solidFill>
                          <a:latin typeface="Times New Roman"/>
                          <a:ea typeface="Times New Roman"/>
                          <a:cs typeface="B Nazanin" pitchFamily="2" charset="-78"/>
                        </a:rPr>
                        <a:t> </a:t>
                      </a:r>
                      <a:r>
                        <a:rPr lang="fa-IR" sz="1400" b="1" kern="1200" dirty="0">
                          <a:solidFill>
                            <a:schemeClr val="tx1"/>
                          </a:solidFill>
                          <a:latin typeface="Times New Roman"/>
                          <a:ea typeface="Times New Roman"/>
                          <a:cs typeface="B Nazanin" pitchFamily="2" charset="-78"/>
                        </a:rPr>
                        <a:t>بالاي يك سال يك ماه بعد</a:t>
                      </a:r>
                      <a:endParaRPr lang="en-US" sz="1400" b="1" kern="1200" dirty="0">
                        <a:solidFill>
                          <a:schemeClr val="tx1"/>
                        </a:solidFill>
                        <a:latin typeface="Times New Roman"/>
                        <a:ea typeface="Times New Roman"/>
                        <a:cs typeface="B Nazanin" pitchFamily="2" charset="-78"/>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557281">
                <a:tc>
                  <a:txBody>
                    <a:bodyPr/>
                    <a:lstStyle/>
                    <a:p>
                      <a:pPr marL="342900" lvl="0" indent="-342900" algn="r" rtl="1">
                        <a:lnSpc>
                          <a:spcPct val="115000"/>
                        </a:lnSpc>
                        <a:spcAft>
                          <a:spcPts val="0"/>
                        </a:spcAft>
                        <a:buFont typeface="Arial"/>
                        <a:buNone/>
                        <a:tabLst>
                          <a:tab pos="318770" algn="l"/>
                          <a:tab pos="1348740" algn="l"/>
                        </a:tabLst>
                      </a:pPr>
                      <a:r>
                        <a:rPr lang="fa-IR" sz="1400" b="1" dirty="0">
                          <a:latin typeface="Calibri"/>
                          <a:ea typeface="Calibri"/>
                          <a:cs typeface="B Nazanin" pitchFamily="2" charset="-78"/>
                        </a:rPr>
                        <a:t>مساوی</a:t>
                      </a:r>
                      <a:r>
                        <a:rPr lang="en-US" sz="1400" b="1" dirty="0">
                          <a:latin typeface="Calibri"/>
                          <a:ea typeface="Calibri"/>
                          <a:cs typeface="B Nazanin" pitchFamily="2" charset="-78"/>
                        </a:rPr>
                        <a:t> -2 z- score</a:t>
                      </a:r>
                      <a:r>
                        <a:rPr lang="fa-IR" sz="1400" b="1" dirty="0">
                          <a:latin typeface="Calibri"/>
                          <a:ea typeface="Calibri"/>
                          <a:cs typeface="B Nazanin" pitchFamily="2" charset="-78"/>
                        </a:rPr>
                        <a:t>تا </a:t>
                      </a:r>
                      <a:r>
                        <a:rPr lang="fa-IR" sz="1400" b="1" dirty="0" smtClean="0">
                          <a:latin typeface="Calibri"/>
                          <a:ea typeface="Calibri"/>
                          <a:cs typeface="B Nazanin" pitchFamily="2" charset="-78"/>
                        </a:rPr>
                        <a:t>مساوي</a:t>
                      </a:r>
                    </a:p>
                    <a:p>
                      <a:pPr marL="342900" lvl="0" indent="-342900" algn="r" rtl="1">
                        <a:lnSpc>
                          <a:spcPct val="115000"/>
                        </a:lnSpc>
                        <a:spcAft>
                          <a:spcPts val="0"/>
                        </a:spcAft>
                        <a:buFont typeface="Arial"/>
                        <a:buNone/>
                        <a:tabLst>
                          <a:tab pos="318770" algn="l"/>
                          <a:tab pos="1348740" algn="l"/>
                        </a:tabLst>
                      </a:pPr>
                      <a:r>
                        <a:rPr lang="fa-IR" sz="1400" b="1" dirty="0" smtClean="0">
                          <a:latin typeface="Calibri"/>
                          <a:ea typeface="Calibri"/>
                          <a:cs typeface="B Nazanin" pitchFamily="2" charset="-78"/>
                        </a:rPr>
                        <a:t> </a:t>
                      </a:r>
                      <a:r>
                        <a:rPr lang="en-US" sz="1400" b="1" dirty="0">
                          <a:latin typeface="Calibri"/>
                          <a:ea typeface="Calibri"/>
                          <a:cs typeface="B Nazanin" pitchFamily="2" charset="-78"/>
                        </a:rPr>
                        <a:t>1z- score</a:t>
                      </a:r>
                      <a:r>
                        <a:rPr lang="fa-IR" sz="1400" b="1" dirty="0">
                          <a:latin typeface="Calibri"/>
                          <a:ea typeface="Calibri"/>
                          <a:cs typeface="B Nazanin" pitchFamily="2" charset="-78"/>
                        </a:rPr>
                        <a:t>+ و </a:t>
                      </a:r>
                      <a:endParaRPr lang="en-US" sz="1400" b="1" dirty="0">
                        <a:latin typeface="Calibri"/>
                        <a:ea typeface="Calibri"/>
                        <a:cs typeface="B Nazanin" pitchFamily="2" charset="-78"/>
                      </a:endParaRPr>
                    </a:p>
                    <a:p>
                      <a:pPr marL="342900" lvl="0" indent="-342900" algn="r" rtl="1">
                        <a:lnSpc>
                          <a:spcPct val="115000"/>
                        </a:lnSpc>
                        <a:spcAft>
                          <a:spcPts val="0"/>
                        </a:spcAft>
                        <a:buFont typeface="Arial"/>
                        <a:buNone/>
                        <a:tabLst>
                          <a:tab pos="236855" algn="l"/>
                          <a:tab pos="318770" algn="l"/>
                          <a:tab pos="1348740" algn="l"/>
                        </a:tabLst>
                      </a:pPr>
                      <a:r>
                        <a:rPr lang="fa-IR" sz="1400" b="1" dirty="0">
                          <a:latin typeface="Calibri"/>
                          <a:ea typeface="Calibri"/>
                          <a:cs typeface="B Nazanin" pitchFamily="2" charset="-78"/>
                        </a:rPr>
                        <a:t>روند رشد به موازات يا </a:t>
                      </a:r>
                      <a:endParaRPr lang="en-US" sz="1400" b="1" dirty="0">
                        <a:latin typeface="Calibri"/>
                        <a:ea typeface="Calibri"/>
                        <a:cs typeface="B Nazanin" pitchFamily="2" charset="-78"/>
                      </a:endParaRPr>
                    </a:p>
                    <a:p>
                      <a:pPr marL="342900" lvl="0" indent="-342900" algn="r" rtl="1">
                        <a:lnSpc>
                          <a:spcPct val="115000"/>
                        </a:lnSpc>
                        <a:spcAft>
                          <a:spcPts val="0"/>
                        </a:spcAft>
                        <a:buFont typeface="Arial"/>
                        <a:buNone/>
                        <a:tabLst>
                          <a:tab pos="318770" algn="l"/>
                          <a:tab pos="1348740" algn="l"/>
                        </a:tabLst>
                      </a:pPr>
                      <a:r>
                        <a:rPr lang="fa-IR" sz="1400" b="1" dirty="0">
                          <a:latin typeface="Calibri"/>
                          <a:ea typeface="Calibri"/>
                          <a:cs typeface="B Nazanin" pitchFamily="2" charset="-78"/>
                        </a:rPr>
                        <a:t>روند رشد به سمت ميانه</a:t>
                      </a:r>
                      <a:endParaRPr lang="en-US" sz="1400" b="1" dirty="0">
                        <a:latin typeface="Calibri"/>
                        <a:ea typeface="Calibri"/>
                        <a:cs typeface="B Nazanin" pitchFamily="2" charset="-78"/>
                      </a:endParaRPr>
                    </a:p>
                  </a:txBody>
                  <a:tcPr marL="80370" marR="80370" marT="40185" marB="40185">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1">
                        <a:lnSpc>
                          <a:spcPct val="115000"/>
                        </a:lnSpc>
                        <a:spcAft>
                          <a:spcPts val="1000"/>
                        </a:spcAft>
                        <a:tabLst>
                          <a:tab pos="1348740" algn="l"/>
                        </a:tabLst>
                      </a:pPr>
                      <a:r>
                        <a:rPr lang="fa-IR" sz="1400" b="1" dirty="0">
                          <a:latin typeface="Calibri"/>
                          <a:ea typeface="Calibri"/>
                          <a:cs typeface="B Nazanin" pitchFamily="2" charset="-78"/>
                        </a:rPr>
                        <a:t>طبيعي*</a:t>
                      </a:r>
                      <a:endParaRPr lang="en-US" sz="1400" b="1" dirty="0">
                        <a:latin typeface="Calibri"/>
                        <a:ea typeface="Calibri"/>
                        <a:cs typeface="B Nazanin" pitchFamily="2" charset="-78"/>
                      </a:endParaRPr>
                    </a:p>
                  </a:txBody>
                  <a:tcPr marL="80370" marR="80370" marT="40185" marB="40185">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342900" lvl="0" indent="-342900" algn="r" rtl="1">
                        <a:lnSpc>
                          <a:spcPct val="115000"/>
                        </a:lnSpc>
                        <a:spcAft>
                          <a:spcPts val="0"/>
                        </a:spcAft>
                        <a:buFont typeface="Wingdings"/>
                        <a:buNone/>
                        <a:tabLst>
                          <a:tab pos="457200" algn="l"/>
                          <a:tab pos="1348740" algn="l"/>
                        </a:tabLst>
                      </a:pPr>
                      <a:r>
                        <a:rPr lang="fa-IR" sz="1400" b="1" dirty="0">
                          <a:latin typeface="Calibri"/>
                          <a:ea typeface="Calibri"/>
                          <a:cs typeface="B Nazanin" pitchFamily="2" charset="-78"/>
                        </a:rPr>
                        <a:t>ادامه مراقبت‌هاي روتين </a:t>
                      </a:r>
                      <a:endParaRPr lang="en-US" sz="1400" b="1" dirty="0">
                        <a:latin typeface="Calibri"/>
                        <a:ea typeface="Calibri"/>
                        <a:cs typeface="B Nazanin" pitchFamily="2" charset="-78"/>
                      </a:endParaRPr>
                    </a:p>
                  </a:txBody>
                  <a:tcPr marL="80370" marR="80370" marT="40185" marB="401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557281">
                <a:tc>
                  <a:txBody>
                    <a:bodyPr/>
                    <a:lstStyle/>
                    <a:p>
                      <a:pPr marL="342900" lvl="0" indent="-342900" algn="r" rtl="1">
                        <a:spcAft>
                          <a:spcPts val="0"/>
                        </a:spcAft>
                        <a:buFont typeface="Arial"/>
                        <a:buNone/>
                        <a:tabLst>
                          <a:tab pos="457200" algn="l"/>
                          <a:tab pos="1348740" algn="l"/>
                        </a:tabLst>
                      </a:pPr>
                      <a:r>
                        <a:rPr lang="fa-IR" sz="1400" b="1" dirty="0">
                          <a:latin typeface="Times New Roman"/>
                          <a:ea typeface="Times New Roman"/>
                          <a:cs typeface="B Nazanin" pitchFamily="2" charset="-78"/>
                        </a:rPr>
                        <a:t>بیشتر از </a:t>
                      </a:r>
                      <a:r>
                        <a:rPr lang="en-US" sz="1400" b="1" dirty="0">
                          <a:latin typeface="Times New Roman"/>
                          <a:ea typeface="Times New Roman"/>
                          <a:cs typeface="B Nazanin" pitchFamily="2" charset="-78"/>
                        </a:rPr>
                        <a:t> z- score</a:t>
                      </a:r>
                      <a:r>
                        <a:rPr lang="fa-IR" sz="1400" b="1" dirty="0">
                          <a:latin typeface="Times New Roman"/>
                          <a:ea typeface="Times New Roman"/>
                          <a:cs typeface="B Nazanin" pitchFamily="2" charset="-78"/>
                        </a:rPr>
                        <a:t>  1+</a:t>
                      </a:r>
                      <a:endParaRPr lang="en-US" sz="1400" b="1" dirty="0">
                        <a:latin typeface="Times New Roman"/>
                        <a:ea typeface="Times New Roman"/>
                        <a:cs typeface="B Nazanin" pitchFamily="2" charset="-78"/>
                      </a:endParaRPr>
                    </a:p>
                  </a:txBody>
                  <a:tcP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00"/>
                    </a:solidFill>
                  </a:tcPr>
                </a:tc>
                <a:tc>
                  <a:txBody>
                    <a:bodyPr/>
                    <a:lstStyle/>
                    <a:p>
                      <a:pPr algn="ctr" rtl="1">
                        <a:spcAft>
                          <a:spcPts val="0"/>
                        </a:spcAft>
                        <a:tabLst>
                          <a:tab pos="1348740" algn="l"/>
                        </a:tabLst>
                      </a:pPr>
                      <a:r>
                        <a:rPr lang="fa-IR" sz="1400" b="1" dirty="0">
                          <a:latin typeface="Times New Roman"/>
                          <a:ea typeface="Times New Roman"/>
                          <a:cs typeface="B Nazanin" pitchFamily="2" charset="-78"/>
                        </a:rPr>
                        <a:t>احتمال افزايش وزن</a:t>
                      </a:r>
                      <a:endParaRPr lang="en-US" sz="1400" b="1" dirty="0">
                        <a:latin typeface="Times New Roman"/>
                        <a:ea typeface="Times New Roman"/>
                        <a:cs typeface="B Nazanin" pitchFamily="2" charset="-78"/>
                      </a:endParaRPr>
                    </a:p>
                  </a:txBody>
                  <a:tcPr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00"/>
                    </a:solidFill>
                  </a:tcPr>
                </a:tc>
                <a:tc>
                  <a:txBody>
                    <a:bodyPr/>
                    <a:lstStyle/>
                    <a:p>
                      <a:pPr marL="342900" lvl="0" indent="-342900" algn="r" rtl="1">
                        <a:spcAft>
                          <a:spcPts val="0"/>
                        </a:spcAft>
                        <a:buFont typeface="Wingdings"/>
                        <a:buNone/>
                        <a:tabLst>
                          <a:tab pos="457200" algn="l"/>
                          <a:tab pos="1348740" algn="l"/>
                        </a:tabLst>
                      </a:pPr>
                      <a:r>
                        <a:rPr lang="fa-IR" sz="1400" b="1" dirty="0">
                          <a:latin typeface="Times New Roman"/>
                          <a:ea typeface="Times New Roman"/>
                          <a:cs typeface="B Nazanin" pitchFamily="2" charset="-78"/>
                        </a:rPr>
                        <a:t>به منحني وزن براي قد مراجعه شود</a:t>
                      </a:r>
                      <a:endParaRPr lang="en-US" sz="1400" b="1" dirty="0">
                        <a:latin typeface="Times New Roman"/>
                        <a:ea typeface="Times New Roman"/>
                        <a:cs typeface="B Nazanin" pitchFamily="2" charset="-78"/>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00"/>
                    </a:solidFill>
                  </a:tcPr>
                </a:tc>
              </a:tr>
            </a:tbl>
          </a:graphicData>
        </a:graphic>
      </p:graphicFrame>
      <p:pic>
        <p:nvPicPr>
          <p:cNvPr id="6" name="Picture 5" descr="2.bmp"/>
          <p:cNvPicPr>
            <a:picLocks noChangeAspect="1"/>
          </p:cNvPicPr>
          <p:nvPr/>
        </p:nvPicPr>
        <p:blipFill>
          <a:blip r:embed="rId3"/>
          <a:stretch>
            <a:fillRect/>
          </a:stretch>
        </p:blipFill>
        <p:spPr>
          <a:xfrm>
            <a:off x="179512" y="620688"/>
            <a:ext cx="2494211" cy="2747664"/>
          </a:xfrm>
          <a:prstGeom prst="rect">
            <a:avLst/>
          </a:prstGeom>
        </p:spPr>
      </p:pic>
      <p:pic>
        <p:nvPicPr>
          <p:cNvPr id="9" name="39">
            <a:hlinkClick r:id="" action="ppaction://media"/>
          </p:cNvPr>
          <p:cNvPicPr>
            <a:picLocks noRot="1" noChangeAspect="1"/>
          </p:cNvPicPr>
          <p:nvPr>
            <a:wavAudioFile r:embed="rId1" name="39"/>
          </p:nvPr>
        </p:nvPicPr>
        <p:blipFill>
          <a:blip r:embed="rId4"/>
          <a:stretch>
            <a:fillRect/>
          </a:stretch>
        </p:blipFill>
        <p:spPr>
          <a:xfrm>
            <a:off x="1143000" y="5334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130"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85860"/>
            <a:ext cx="8229600" cy="4721431"/>
          </a:xfrm>
        </p:spPr>
        <p:txBody>
          <a:bodyPr>
            <a:normAutofit/>
          </a:bodyPr>
          <a:lstStyle/>
          <a:p>
            <a:pPr algn="r" rtl="1">
              <a:buNone/>
            </a:pPr>
            <a:r>
              <a:rPr lang="fa-IR" sz="1600" b="1" dirty="0" smtClean="0">
                <a:cs typeface="B Yagut" pitchFamily="2" charset="-78"/>
              </a:rPr>
              <a:t>مشخصات بسته آموزشی </a:t>
            </a:r>
          </a:p>
          <a:p>
            <a:pPr algn="r" rtl="1">
              <a:buFont typeface="Arial" pitchFamily="34" charset="0"/>
              <a:buChar char="•"/>
            </a:pPr>
            <a:r>
              <a:rPr lang="fa-IR" sz="1600" b="1" dirty="0" smtClean="0">
                <a:cs typeface="B Yagut" pitchFamily="2" charset="-78"/>
              </a:rPr>
              <a:t>حیطه درس : مراقبتهای ادغام یافته سلامت کودکان</a:t>
            </a:r>
          </a:p>
          <a:p>
            <a:pPr algn="r" rtl="1">
              <a:buFont typeface="Arial" pitchFamily="34" charset="0"/>
              <a:buChar char="•"/>
            </a:pPr>
            <a:r>
              <a:rPr lang="fa-IR" sz="1600" b="1" dirty="0" smtClean="0">
                <a:cs typeface="B Yagut" pitchFamily="2" charset="-78"/>
              </a:rPr>
              <a:t>تاریخ آخرین بازنگری : 15 تیر 1399</a:t>
            </a:r>
          </a:p>
          <a:p>
            <a:pPr algn="r" rtl="1">
              <a:buFont typeface="Arial" pitchFamily="34" charset="0"/>
              <a:buChar char="•"/>
            </a:pPr>
            <a:r>
              <a:rPr lang="fa-IR" sz="1600" b="1" dirty="0" smtClean="0">
                <a:cs typeface="B Yagut" pitchFamily="2" charset="-78"/>
              </a:rPr>
              <a:t>نوبت </a:t>
            </a:r>
            <a:r>
              <a:rPr lang="fa-IR" sz="1600" b="1" smtClean="0">
                <a:cs typeface="B Yagut" pitchFamily="2" charset="-78"/>
              </a:rPr>
              <a:t>تهیه 2</a:t>
            </a:r>
            <a:endParaRPr lang="fa-IR" sz="1600" b="1" dirty="0" smtClean="0">
              <a:cs typeface="B Yagut" pitchFamily="2" charset="-78"/>
            </a:endParaRPr>
          </a:p>
          <a:p>
            <a:pPr algn="r" rtl="1">
              <a:buNone/>
            </a:pPr>
            <a:r>
              <a:rPr lang="fa-IR" sz="1600" b="1" dirty="0" smtClean="0">
                <a:cs typeface="B Yagut" pitchFamily="2" charset="-78"/>
              </a:rPr>
              <a:t>نام فایل</a:t>
            </a:r>
            <a:r>
              <a:rPr lang="fa-IR" sz="1600" dirty="0" smtClean="0">
                <a:cs typeface="B Yagut" pitchFamily="2" charset="-78"/>
              </a:rPr>
              <a:t>: </a:t>
            </a:r>
            <a:r>
              <a:rPr lang="en-US" sz="1600" dirty="0" smtClean="0">
                <a:cs typeface="B Yagut" pitchFamily="2" charset="-78"/>
              </a:rPr>
              <a:t>MK-</a:t>
            </a:r>
            <a:r>
              <a:rPr lang="en-US" sz="1600" dirty="0" err="1" smtClean="0">
                <a:cs typeface="B Yagut" pitchFamily="2" charset="-78"/>
              </a:rPr>
              <a:t>ashnayi</a:t>
            </a:r>
            <a:r>
              <a:rPr lang="en-US" sz="1600" dirty="0" smtClean="0">
                <a:cs typeface="B Yagut" pitchFamily="2" charset="-78"/>
              </a:rPr>
              <a:t>-</a:t>
            </a:r>
            <a:r>
              <a:rPr lang="en-US" sz="1600" dirty="0" err="1" smtClean="0">
                <a:cs typeface="B Yagut" pitchFamily="2" charset="-78"/>
              </a:rPr>
              <a:t>ba-osole-payesh</a:t>
            </a:r>
            <a:r>
              <a:rPr lang="en-US" sz="1600" dirty="0" smtClean="0">
                <a:cs typeface="B Yagut" pitchFamily="2" charset="-78"/>
              </a:rPr>
              <a:t>-</a:t>
            </a:r>
          </a:p>
          <a:p>
            <a:pPr algn="r" rtl="1">
              <a:buNone/>
            </a:pPr>
            <a:r>
              <a:rPr lang="en-US" sz="1600" dirty="0" err="1" smtClean="0">
                <a:cs typeface="B Yagut" pitchFamily="2" charset="-78"/>
              </a:rPr>
              <a:t>roshde</a:t>
            </a:r>
            <a:r>
              <a:rPr lang="en-US" sz="1600" dirty="0" smtClean="0">
                <a:cs typeface="B Yagut" pitchFamily="2" charset="-78"/>
              </a:rPr>
              <a:t>- </a:t>
            </a:r>
            <a:r>
              <a:rPr lang="en-US" sz="1600" dirty="0" err="1" smtClean="0">
                <a:cs typeface="B Yagut" pitchFamily="2" charset="-78"/>
              </a:rPr>
              <a:t>kodakan-edi</a:t>
            </a:r>
            <a:r>
              <a:rPr lang="en-US" sz="1600" dirty="0" smtClean="0">
                <a:cs typeface="B Yagut" pitchFamily="2" charset="-78"/>
              </a:rPr>
              <a:t> 21</a:t>
            </a:r>
            <a:endParaRPr lang="fa-IR" sz="1600" dirty="0" smtClean="0">
              <a:cs typeface="B Yagut" pitchFamily="2" charset="-78"/>
            </a:endParaRPr>
          </a:p>
          <a:p>
            <a:pPr algn="r" rtl="1"/>
            <a:endParaRPr lang="fa-IR" sz="1600" dirty="0" smtClean="0">
              <a:cs typeface="B Yagut" pitchFamily="2" charset="-78"/>
            </a:endParaRPr>
          </a:p>
          <a:p>
            <a:pPr algn="r" rtl="1">
              <a:buNone/>
            </a:pPr>
            <a:r>
              <a:rPr lang="fa-IR" sz="1600" dirty="0" smtClean="0">
                <a:cs typeface="B Yagut" pitchFamily="2" charset="-78"/>
              </a:rPr>
              <a:t>                                                                            </a:t>
            </a:r>
          </a:p>
          <a:p>
            <a:pPr algn="r" rtl="1">
              <a:buNone/>
            </a:pPr>
            <a:r>
              <a:rPr lang="fa-IR" sz="1600" b="1" dirty="0" smtClean="0">
                <a:cs typeface="B Yagut" pitchFamily="2" charset="-78"/>
              </a:rPr>
              <a:t>                                                                   نام و نام خانوادگی مدرس : مریم کرمیان </a:t>
            </a:r>
          </a:p>
          <a:p>
            <a:pPr algn="r" rtl="1">
              <a:buNone/>
            </a:pPr>
            <a:r>
              <a:rPr lang="fa-IR" sz="1600" b="1" dirty="0" smtClean="0">
                <a:cs typeface="B Yagut" pitchFamily="2" charset="-78"/>
              </a:rPr>
              <a:t>                                                                  مدرک تحصیلی :کارشناس مامایی ، دانشجوی کارشناسی ارشد</a:t>
            </a:r>
          </a:p>
          <a:p>
            <a:pPr algn="r" rtl="1">
              <a:buNone/>
            </a:pPr>
            <a:r>
              <a:rPr lang="fa-IR" sz="1600" b="1" dirty="0" smtClean="0">
                <a:cs typeface="B Yagut" pitchFamily="2" charset="-78"/>
              </a:rPr>
              <a:t>                                                                  موقعیت اشتغال سازمانی مدرس: مربی مرکز آموزش بهورزی   </a:t>
            </a:r>
          </a:p>
          <a:p>
            <a:pPr algn="r" rtl="1">
              <a:buNone/>
            </a:pPr>
            <a:r>
              <a:rPr lang="fa-IR" sz="1600" b="1" dirty="0" smtClean="0">
                <a:cs typeface="B Yagut" pitchFamily="2" charset="-78"/>
              </a:rPr>
              <a:t>                                                                  شهرستان کرمانشاه</a:t>
            </a:r>
          </a:p>
          <a:p>
            <a:pPr algn="r" rtl="1">
              <a:buNone/>
            </a:pPr>
            <a:r>
              <a:rPr lang="fa-IR" sz="1600" b="1" dirty="0" smtClean="0">
                <a:cs typeface="B Yagut" pitchFamily="2" charset="-78"/>
              </a:rPr>
              <a:t>                                                                  دانشگاه علوم پزشکی و خدمات بهداشتی درمانی کرمانشاه   </a:t>
            </a:r>
          </a:p>
          <a:p>
            <a:pPr algn="r" rtl="1">
              <a:buNone/>
            </a:pPr>
            <a:r>
              <a:rPr lang="fa-IR" sz="1600" b="1" dirty="0" smtClean="0">
                <a:cs typeface="B Yagut" pitchFamily="2" charset="-78"/>
              </a:rPr>
              <a:t>                                                                                  </a:t>
            </a:r>
          </a:p>
          <a:p>
            <a:pPr algn="r" rtl="1">
              <a:buNone/>
            </a:pPr>
            <a:r>
              <a:rPr lang="fa-IR" sz="1600" dirty="0" smtClean="0">
                <a:cs typeface="B Yagut" pitchFamily="2" charset="-78"/>
              </a:rPr>
              <a:t>                                                                                 </a:t>
            </a:r>
            <a:endParaRPr lang="en-US" sz="1600" dirty="0">
              <a:cs typeface="B Yagut" pitchFamily="2" charset="-78"/>
            </a:endParaRPr>
          </a:p>
        </p:txBody>
      </p:sp>
      <p:sp>
        <p:nvSpPr>
          <p:cNvPr id="3" name="Title 2"/>
          <p:cNvSpPr>
            <a:spLocks noGrp="1"/>
          </p:cNvSpPr>
          <p:nvPr>
            <p:ph type="title"/>
          </p:nvPr>
        </p:nvSpPr>
        <p:spPr>
          <a:xfrm>
            <a:off x="457200" y="274638"/>
            <a:ext cx="8229600" cy="1011222"/>
          </a:xfrm>
        </p:spPr>
        <p:txBody>
          <a:bodyPr>
            <a:normAutofit/>
          </a:bodyPr>
          <a:lstStyle/>
          <a:p>
            <a:pPr algn="ctr"/>
            <a:r>
              <a:rPr lang="fa-IR" sz="4000" dirty="0" smtClean="0">
                <a:cs typeface="B Yagut"/>
              </a:rPr>
              <a:t>مشخصات سند </a:t>
            </a:r>
            <a:endParaRPr lang="en-US" sz="4000" dirty="0">
              <a:cs typeface="B Yagut"/>
            </a:endParaRPr>
          </a:p>
        </p:txBody>
      </p:sp>
      <p:pic>
        <p:nvPicPr>
          <p:cNvPr id="4" name="Picture 2" descr="E:\کرمیان\متفرقه\فایل اسکن\IMG_20181114_0001.jpg"/>
          <p:cNvPicPr>
            <a:picLocks noChangeAspect="1" noChangeArrowheads="1"/>
          </p:cNvPicPr>
          <p:nvPr/>
        </p:nvPicPr>
        <p:blipFill>
          <a:blip r:embed="rId3"/>
          <a:srcRect/>
          <a:stretch>
            <a:fillRect/>
          </a:stretch>
        </p:blipFill>
        <p:spPr bwMode="auto">
          <a:xfrm>
            <a:off x="1643042" y="1500174"/>
            <a:ext cx="1357322" cy="1643074"/>
          </a:xfrm>
          <a:prstGeom prst="rect">
            <a:avLst/>
          </a:prstGeom>
          <a:noFill/>
        </p:spPr>
      </p:pic>
      <p:pic>
        <p:nvPicPr>
          <p:cNvPr id="7" name="2">
            <a:hlinkClick r:id="" action="ppaction://media"/>
          </p:cNvPr>
          <p:cNvPicPr>
            <a:picLocks noRot="1" noChangeAspect="1"/>
          </p:cNvPicPr>
          <p:nvPr>
            <a:wavAudioFile r:embed="rId1" name="2"/>
          </p:nvPr>
        </p:nvPicPr>
        <p:blipFill>
          <a:blip r:embed="rId4"/>
          <a:stretch>
            <a:fillRect/>
          </a:stretch>
        </p:blipFill>
        <p:spPr>
          <a:xfrm>
            <a:off x="914400" y="5562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2984"/>
            <a:ext cx="8229600" cy="5357850"/>
          </a:xfrm>
        </p:spPr>
        <p:txBody>
          <a:bodyPr>
            <a:noAutofit/>
          </a:bodyPr>
          <a:lstStyle/>
          <a:p>
            <a:pPr algn="r" rtl="1">
              <a:lnSpc>
                <a:spcPct val="200000"/>
              </a:lnSpc>
              <a:buFont typeface="Wingdings" pitchFamily="2" charset="2"/>
              <a:buChar char="Ø"/>
            </a:pPr>
            <a:r>
              <a:rPr lang="fa-IR" sz="2800" dirty="0" smtClean="0">
                <a:cs typeface="B Yagut" pitchFamily="2" charset="-78"/>
              </a:rPr>
              <a:t>از دست دادن وزن در 14-10روز پس از تولد</a:t>
            </a:r>
          </a:p>
          <a:p>
            <a:pPr algn="r" rtl="1">
              <a:lnSpc>
                <a:spcPct val="200000"/>
              </a:lnSpc>
              <a:buFont typeface="Wingdings" pitchFamily="2" charset="2"/>
              <a:buChar char="Ø"/>
            </a:pPr>
            <a:r>
              <a:rPr lang="fa-IR" sz="2800" dirty="0" smtClean="0">
                <a:cs typeface="B Yagut" pitchFamily="2" charset="-78"/>
              </a:rPr>
              <a:t>6-4 ماهگي 2 برابر وزن تولد</a:t>
            </a:r>
          </a:p>
          <a:p>
            <a:pPr algn="r" rtl="1">
              <a:lnSpc>
                <a:spcPct val="200000"/>
              </a:lnSpc>
              <a:buFont typeface="Wingdings" pitchFamily="2" charset="2"/>
              <a:buChar char="Ø"/>
            </a:pPr>
            <a:r>
              <a:rPr lang="fa-IR" sz="2800" dirty="0" smtClean="0">
                <a:cs typeface="B Yagut" pitchFamily="2" charset="-78"/>
              </a:rPr>
              <a:t>1 سالگي 3 برابر وزن تولد</a:t>
            </a:r>
          </a:p>
          <a:p>
            <a:pPr algn="r" rtl="1">
              <a:lnSpc>
                <a:spcPct val="200000"/>
              </a:lnSpc>
              <a:buFont typeface="Wingdings" pitchFamily="2" charset="2"/>
              <a:buChar char="Ø"/>
            </a:pPr>
            <a:r>
              <a:rPr lang="fa-IR" sz="2800" dirty="0" smtClean="0">
                <a:cs typeface="B Yagut" pitchFamily="2" charset="-78"/>
              </a:rPr>
              <a:t>2 سالگي 4 برابر وزن تولد</a:t>
            </a:r>
            <a:endParaRPr lang="en-US" sz="2800" dirty="0" smtClean="0">
              <a:cs typeface="B Yagut" pitchFamily="2" charset="-78"/>
            </a:endParaRPr>
          </a:p>
          <a:p>
            <a:pPr>
              <a:buFont typeface="Wingdings" pitchFamily="2" charset="2"/>
              <a:buChar char="Ø"/>
            </a:pPr>
            <a:endParaRPr lang="en-US" sz="2800" dirty="0"/>
          </a:p>
        </p:txBody>
      </p:sp>
      <p:sp>
        <p:nvSpPr>
          <p:cNvPr id="3" name="Title 2"/>
          <p:cNvSpPr>
            <a:spLocks noGrp="1"/>
          </p:cNvSpPr>
          <p:nvPr>
            <p:ph type="title"/>
          </p:nvPr>
        </p:nvSpPr>
        <p:spPr>
          <a:xfrm>
            <a:off x="1142976" y="274638"/>
            <a:ext cx="7000924" cy="1143000"/>
          </a:xfrm>
        </p:spPr>
        <p:txBody>
          <a:bodyPr>
            <a:normAutofit/>
          </a:bodyPr>
          <a:lstStyle/>
          <a:p>
            <a:pPr algn="r" rtl="1"/>
            <a:r>
              <a:rPr lang="fa-IR" sz="4000" dirty="0" smtClean="0">
                <a:solidFill>
                  <a:schemeClr val="tx1"/>
                </a:solidFill>
                <a:cs typeface="B Yagut" pitchFamily="2" charset="-78"/>
              </a:rPr>
              <a:t>وزن</a:t>
            </a:r>
            <a:endParaRPr lang="en-US" sz="4000" dirty="0"/>
          </a:p>
        </p:txBody>
      </p:sp>
      <p:pic>
        <p:nvPicPr>
          <p:cNvPr id="5" name="40">
            <a:hlinkClick r:id="" action="ppaction://media"/>
          </p:cNvPr>
          <p:cNvPicPr>
            <a:picLocks noRot="1" noChangeAspect="1"/>
          </p:cNvPicPr>
          <p:nvPr>
            <a:wavAudioFile r:embed="rId1" name="40"/>
          </p:nvPr>
        </p:nvPicPr>
        <p:blipFill>
          <a:blip r:embed="rId3"/>
          <a:stretch>
            <a:fillRect/>
          </a:stretch>
        </p:blipFill>
        <p:spPr>
          <a:xfrm>
            <a:off x="1295400" y="5334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4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51520" y="188640"/>
            <a:ext cx="8568952" cy="522312"/>
          </a:xfrm>
        </p:spPr>
        <p:style>
          <a:lnRef idx="2">
            <a:schemeClr val="accent1"/>
          </a:lnRef>
          <a:fillRef idx="1">
            <a:schemeClr val="lt1"/>
          </a:fillRef>
          <a:effectRef idx="0">
            <a:schemeClr val="accent1"/>
          </a:effectRef>
          <a:fontRef idx="minor">
            <a:schemeClr val="dk1"/>
          </a:fontRef>
        </p:style>
        <p:txBody>
          <a:bodyPr>
            <a:normAutofit/>
          </a:bodyPr>
          <a:lstStyle/>
          <a:p>
            <a:r>
              <a:rPr lang="fa-IR" sz="2800" b="1" dirty="0" smtClean="0">
                <a:solidFill>
                  <a:srgbClr val="0070C0"/>
                </a:solidFill>
                <a:cs typeface="B Nazanin" pitchFamily="2" charset="-78"/>
              </a:rPr>
              <a:t>ارزیابی وضعیت قد برای سن </a:t>
            </a:r>
            <a:endParaRPr lang="en-US" sz="2800" b="1" dirty="0">
              <a:solidFill>
                <a:srgbClr val="0070C0"/>
              </a:solidFill>
              <a:cs typeface="B Nazanin" pitchFamily="2" charset="-78"/>
            </a:endParaRPr>
          </a:p>
        </p:txBody>
      </p:sp>
      <p:graphicFrame>
        <p:nvGraphicFramePr>
          <p:cNvPr id="5" name="Table 4"/>
          <p:cNvGraphicFramePr>
            <a:graphicFrameLocks noGrp="1"/>
          </p:cNvGraphicFramePr>
          <p:nvPr/>
        </p:nvGraphicFramePr>
        <p:xfrm>
          <a:off x="251518" y="836713"/>
          <a:ext cx="8640962" cy="5797514"/>
        </p:xfrm>
        <a:graphic>
          <a:graphicData uri="http://schemas.openxmlformats.org/drawingml/2006/table">
            <a:tbl>
              <a:tblPr rtl="1"/>
              <a:tblGrid>
                <a:gridCol w="2661964"/>
                <a:gridCol w="1813967"/>
                <a:gridCol w="4165031"/>
              </a:tblGrid>
              <a:tr h="323518">
                <a:tc>
                  <a:txBody>
                    <a:bodyPr/>
                    <a:lstStyle/>
                    <a:p>
                      <a:pPr indent="316865" algn="ctr" rtl="1">
                        <a:lnSpc>
                          <a:spcPct val="115000"/>
                        </a:lnSpc>
                        <a:spcAft>
                          <a:spcPts val="1000"/>
                        </a:spcAft>
                      </a:pPr>
                      <a:r>
                        <a:rPr lang="fa-IR" sz="1600" b="1" dirty="0">
                          <a:latin typeface="Calibri"/>
                          <a:ea typeface="Calibri"/>
                          <a:cs typeface="B Nazanin" pitchFamily="2" charset="-78"/>
                        </a:rPr>
                        <a:t>منحني وزن برای قد</a:t>
                      </a:r>
                      <a:endParaRPr lang="en-US" sz="1600" dirty="0">
                        <a:latin typeface="Calibri"/>
                        <a:ea typeface="Calibri"/>
                        <a:cs typeface="B Nazanin" pitchFamily="2" charset="-78"/>
                      </a:endParaRPr>
                    </a:p>
                  </a:txBody>
                  <a:tcPr marL="54321" marR="54321" marT="27160" marB="2716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18415" algn="r" rtl="1">
                        <a:lnSpc>
                          <a:spcPct val="115000"/>
                        </a:lnSpc>
                        <a:spcAft>
                          <a:spcPts val="1000"/>
                        </a:spcAft>
                      </a:pPr>
                      <a:r>
                        <a:rPr lang="fa-IR" sz="1600" b="1">
                          <a:latin typeface="Calibri"/>
                          <a:ea typeface="Calibri"/>
                          <a:cs typeface="B Nazanin" pitchFamily="2" charset="-78"/>
                        </a:rPr>
                        <a:t>طبقه بندي</a:t>
                      </a:r>
                      <a:endParaRPr lang="en-US" sz="1600">
                        <a:latin typeface="Calibri"/>
                        <a:ea typeface="Calibri"/>
                        <a:cs typeface="B Nazanin" pitchFamily="2" charset="-78"/>
                      </a:endParaRPr>
                    </a:p>
                  </a:txBody>
                  <a:tcPr marL="54321" marR="54321" marT="27160" marB="2716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316865" algn="justLow" rtl="1">
                        <a:lnSpc>
                          <a:spcPct val="115000"/>
                        </a:lnSpc>
                        <a:spcAft>
                          <a:spcPts val="1000"/>
                        </a:spcAft>
                      </a:pPr>
                      <a:r>
                        <a:rPr lang="fa-IR" sz="1600" b="1">
                          <a:latin typeface="Calibri"/>
                          <a:ea typeface="Calibri"/>
                          <a:cs typeface="B Nazanin" pitchFamily="2" charset="-78"/>
                        </a:rPr>
                        <a:t>توصيه‌ها/ اقدام </a:t>
                      </a:r>
                      <a:endParaRPr lang="en-US" sz="1600">
                        <a:latin typeface="Calibri"/>
                        <a:ea typeface="Calibri"/>
                        <a:cs typeface="B Nazanin" pitchFamily="2" charset="-78"/>
                      </a:endParaRPr>
                    </a:p>
                  </a:txBody>
                  <a:tcPr marL="54321" marR="54321" marT="27160" marB="271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717281">
                <a:tc>
                  <a:txBody>
                    <a:bodyPr/>
                    <a:lstStyle/>
                    <a:p>
                      <a:pPr algn="justLow" rtl="1">
                        <a:lnSpc>
                          <a:spcPct val="115000"/>
                        </a:lnSpc>
                        <a:spcAft>
                          <a:spcPts val="1000"/>
                        </a:spcAft>
                      </a:pPr>
                      <a:r>
                        <a:rPr lang="fa-IR" sz="1600" b="1">
                          <a:latin typeface="Calibri"/>
                          <a:ea typeface="Calibri"/>
                          <a:cs typeface="B Nazanin" pitchFamily="2" charset="-78"/>
                        </a:rPr>
                        <a:t>پايين</a:t>
                      </a:r>
                      <a:r>
                        <a:rPr lang="en-US" sz="1600">
                          <a:latin typeface="Calibri"/>
                          <a:ea typeface="Calibri"/>
                          <a:cs typeface="B Nazanin" pitchFamily="2" charset="-78"/>
                        </a:rPr>
                        <a:t>3 z- score </a:t>
                      </a:r>
                      <a:r>
                        <a:rPr lang="fa-IR" sz="1600" b="1">
                          <a:latin typeface="Calibri"/>
                          <a:ea typeface="Calibri"/>
                          <a:cs typeface="B Nazanin" pitchFamily="2" charset="-78"/>
                        </a:rPr>
                        <a:t>-</a:t>
                      </a:r>
                      <a:r>
                        <a:rPr lang="fa-IR" sz="1600">
                          <a:latin typeface="Calibri"/>
                          <a:ea typeface="Calibri"/>
                          <a:cs typeface="B Nazanin" pitchFamily="2" charset="-78"/>
                        </a:rPr>
                        <a:t> </a:t>
                      </a:r>
                      <a:endParaRPr lang="en-US" sz="1600">
                        <a:latin typeface="Calibri"/>
                        <a:ea typeface="Calibri"/>
                        <a:cs typeface="B Nazanin" pitchFamily="2" charset="-78"/>
                      </a:endParaRPr>
                    </a:p>
                  </a:txBody>
                  <a:tcPr marL="54321" marR="54321" marT="27160" marB="2716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rtl="1">
                        <a:lnSpc>
                          <a:spcPct val="115000"/>
                        </a:lnSpc>
                        <a:spcAft>
                          <a:spcPts val="1000"/>
                        </a:spcAft>
                      </a:pPr>
                      <a:r>
                        <a:rPr lang="fa-IR" sz="1600" b="1">
                          <a:latin typeface="Calibri"/>
                          <a:ea typeface="Calibri"/>
                          <a:cs typeface="B Nazanin" pitchFamily="2" charset="-78"/>
                        </a:rPr>
                        <a:t>کوتاه قدی شدید</a:t>
                      </a:r>
                      <a:endParaRPr lang="en-US" sz="1600">
                        <a:latin typeface="Calibri"/>
                        <a:ea typeface="Calibri"/>
                        <a:cs typeface="B Nazanin" pitchFamily="2" charset="-78"/>
                      </a:endParaRPr>
                    </a:p>
                    <a:p>
                      <a:pPr indent="18415" algn="ctr" rtl="1">
                        <a:lnSpc>
                          <a:spcPct val="115000"/>
                        </a:lnSpc>
                        <a:spcAft>
                          <a:spcPts val="1000"/>
                        </a:spcAft>
                      </a:pPr>
                      <a:r>
                        <a:rPr lang="en-US" sz="1600">
                          <a:latin typeface="Calibri"/>
                          <a:ea typeface="Calibri"/>
                          <a:cs typeface="B Nazanin" pitchFamily="2" charset="-78"/>
                        </a:rPr>
                        <a:t>Severely stunted)</a:t>
                      </a:r>
                      <a:r>
                        <a:rPr lang="fa-IR" sz="1600" b="1">
                          <a:latin typeface="Calibri"/>
                          <a:ea typeface="Calibri"/>
                          <a:cs typeface="B Nazanin" pitchFamily="2" charset="-78"/>
                        </a:rPr>
                        <a:t>)</a:t>
                      </a:r>
                      <a:endParaRPr lang="en-US" sz="1600">
                        <a:latin typeface="Calibri"/>
                        <a:ea typeface="Calibri"/>
                        <a:cs typeface="B Nazanin" pitchFamily="2" charset="-78"/>
                      </a:endParaRPr>
                    </a:p>
                  </a:txBody>
                  <a:tcPr marL="54321" marR="54321" marT="27160" marB="2716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marL="342900" lvl="0" indent="-342900" algn="r" rtl="1">
                        <a:lnSpc>
                          <a:spcPct val="115000"/>
                        </a:lnSpc>
                        <a:spcAft>
                          <a:spcPts val="0"/>
                        </a:spcAft>
                        <a:buFont typeface="Symbol"/>
                        <a:buChar char=""/>
                        <a:tabLst>
                          <a:tab pos="457200" algn="l"/>
                          <a:tab pos="1348740" algn="l"/>
                        </a:tabLst>
                      </a:pPr>
                      <a:r>
                        <a:rPr lang="fa-IR" sz="1600" b="1" kern="1200" dirty="0" smtClean="0">
                          <a:solidFill>
                            <a:schemeClr val="tx1"/>
                          </a:solidFill>
                          <a:latin typeface="+mn-lt"/>
                          <a:ea typeface="+mn-ea"/>
                          <a:cs typeface="B Nazanin" pitchFamily="2" charset="-78"/>
                        </a:rPr>
                        <a:t>ارجاع به مركز بهداشتي درماني*</a:t>
                      </a:r>
                      <a:endParaRPr lang="en-US" sz="1600" dirty="0">
                        <a:latin typeface="Calibri"/>
                        <a:ea typeface="Calibri"/>
                        <a:cs typeface="B Nazanin" pitchFamily="2" charset="-78"/>
                      </a:endParaRPr>
                    </a:p>
                  </a:txBody>
                  <a:tcPr marL="54321" marR="54321" marT="27160" marB="271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r>
              <a:tr h="717281">
                <a:tc>
                  <a:txBody>
                    <a:bodyPr/>
                    <a:lstStyle/>
                    <a:p>
                      <a:pPr algn="justLow" rtl="1">
                        <a:lnSpc>
                          <a:spcPct val="115000"/>
                        </a:lnSpc>
                        <a:spcAft>
                          <a:spcPts val="1000"/>
                        </a:spcAft>
                      </a:pPr>
                      <a:r>
                        <a:rPr lang="en-US" sz="1600" dirty="0">
                          <a:latin typeface="Calibri"/>
                          <a:ea typeface="Calibri"/>
                          <a:cs typeface="B Nazanin" pitchFamily="2" charset="-78"/>
                        </a:rPr>
                        <a:t>  </a:t>
                      </a:r>
                      <a:r>
                        <a:rPr lang="fa-IR" sz="1600" b="1" dirty="0">
                          <a:latin typeface="Calibri"/>
                          <a:ea typeface="Calibri"/>
                          <a:cs typeface="B Nazanin" pitchFamily="2" charset="-78"/>
                        </a:rPr>
                        <a:t>مساوي</a:t>
                      </a:r>
                      <a:r>
                        <a:rPr lang="en-US" sz="1600" dirty="0">
                          <a:latin typeface="Calibri"/>
                          <a:ea typeface="Calibri"/>
                          <a:cs typeface="B Nazanin" pitchFamily="2" charset="-78"/>
                        </a:rPr>
                        <a:t>  -3 z- score</a:t>
                      </a:r>
                      <a:r>
                        <a:rPr lang="fa-IR" sz="1600" b="1" dirty="0">
                          <a:latin typeface="Calibri"/>
                          <a:ea typeface="Calibri"/>
                          <a:cs typeface="B Nazanin" pitchFamily="2" charset="-78"/>
                        </a:rPr>
                        <a:t>تا  </a:t>
                      </a:r>
                      <a:r>
                        <a:rPr lang="en-US" sz="1600" dirty="0">
                          <a:latin typeface="Calibri"/>
                          <a:ea typeface="Calibri"/>
                          <a:cs typeface="B Nazanin" pitchFamily="2" charset="-78"/>
                        </a:rPr>
                        <a:t>-2 z- score</a:t>
                      </a:r>
                    </a:p>
                    <a:p>
                      <a:pPr marL="457200" algn="justLow" rtl="1">
                        <a:lnSpc>
                          <a:spcPct val="115000"/>
                        </a:lnSpc>
                        <a:spcAft>
                          <a:spcPts val="1000"/>
                        </a:spcAft>
                      </a:pPr>
                      <a:r>
                        <a:rPr lang="en-US" sz="1600" b="1" dirty="0">
                          <a:latin typeface="B Nazanin"/>
                          <a:ea typeface="Calibri"/>
                          <a:cs typeface="B Nazanin" pitchFamily="2" charset="-78"/>
                        </a:rPr>
                        <a:t> </a:t>
                      </a:r>
                      <a:r>
                        <a:rPr lang="en-US" sz="1600" dirty="0">
                          <a:latin typeface="Calibri"/>
                          <a:ea typeface="Calibri"/>
                          <a:cs typeface="B Nazanin" pitchFamily="2" charset="-78"/>
                        </a:rPr>
                        <a:t> </a:t>
                      </a:r>
                    </a:p>
                  </a:txBody>
                  <a:tcPr marL="54321" marR="54321" marT="27160" marB="2716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marR="358775" indent="18415" algn="ctr" rtl="1">
                        <a:lnSpc>
                          <a:spcPct val="115000"/>
                        </a:lnSpc>
                        <a:spcAft>
                          <a:spcPts val="1000"/>
                        </a:spcAft>
                      </a:pPr>
                      <a:r>
                        <a:rPr lang="fa-IR" sz="1600" b="1" dirty="0" smtClean="0">
                          <a:latin typeface="Calibri"/>
                          <a:ea typeface="Calibri"/>
                          <a:cs typeface="B Nazanin" pitchFamily="2" charset="-78"/>
                        </a:rPr>
                        <a:t>            کوتاه </a:t>
                      </a:r>
                      <a:r>
                        <a:rPr lang="fa-IR" sz="1600" b="1" dirty="0">
                          <a:latin typeface="Calibri"/>
                          <a:ea typeface="Calibri"/>
                          <a:cs typeface="B Nazanin" pitchFamily="2" charset="-78"/>
                        </a:rPr>
                        <a:t>قدی</a:t>
                      </a:r>
                      <a:endParaRPr lang="en-US" sz="1600" dirty="0">
                        <a:latin typeface="Calibri"/>
                        <a:ea typeface="Calibri"/>
                        <a:cs typeface="B Nazanin" pitchFamily="2" charset="-78"/>
                      </a:endParaRPr>
                    </a:p>
                    <a:p>
                      <a:pPr indent="18415" algn="ctr" rtl="1">
                        <a:lnSpc>
                          <a:spcPct val="115000"/>
                        </a:lnSpc>
                        <a:spcAft>
                          <a:spcPts val="1000"/>
                        </a:spcAft>
                      </a:pPr>
                      <a:r>
                        <a:rPr lang="en-US" sz="1600" dirty="0" smtClean="0">
                          <a:latin typeface="Calibri"/>
                          <a:ea typeface="Calibri"/>
                          <a:cs typeface="B Nazanin" pitchFamily="2" charset="-78"/>
                        </a:rPr>
                        <a:t>Stunted</a:t>
                      </a:r>
                      <a:endParaRPr lang="en-US" sz="1600" dirty="0">
                        <a:latin typeface="Calibri"/>
                        <a:ea typeface="Calibri"/>
                        <a:cs typeface="B Nazanin" pitchFamily="2" charset="-78"/>
                      </a:endParaRPr>
                    </a:p>
                  </a:txBody>
                  <a:tcPr marL="54321" marR="54321" marT="27160" marB="2716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marL="342900" lvl="0" indent="-342900" algn="r" rtl="1">
                        <a:lnSpc>
                          <a:spcPct val="115000"/>
                        </a:lnSpc>
                        <a:spcAft>
                          <a:spcPts val="0"/>
                        </a:spcAft>
                        <a:buFont typeface="Symbol"/>
                        <a:buChar char=""/>
                        <a:tabLst>
                          <a:tab pos="457200" algn="l"/>
                          <a:tab pos="1348740" algn="l"/>
                        </a:tabLst>
                      </a:pPr>
                      <a:r>
                        <a:rPr lang="fa-IR" sz="1600" b="1" kern="1200" dirty="0" smtClean="0">
                          <a:solidFill>
                            <a:schemeClr val="tx1"/>
                          </a:solidFill>
                          <a:latin typeface="+mn-lt"/>
                          <a:ea typeface="+mn-ea"/>
                          <a:cs typeface="B Nazanin" pitchFamily="2" charset="-78"/>
                        </a:rPr>
                        <a:t>ارجاع به مركز بهداشتي درماني*</a:t>
                      </a:r>
                      <a:endParaRPr lang="en-US" sz="1600" dirty="0">
                        <a:latin typeface="Calibri"/>
                        <a:ea typeface="Calibri"/>
                        <a:cs typeface="B Nazanin" pitchFamily="2" charset="-78"/>
                      </a:endParaRPr>
                    </a:p>
                  </a:txBody>
                  <a:tcPr marL="54321" marR="54321" marT="27160" marB="271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r>
              <a:tr h="1949630">
                <a:tc>
                  <a:txBody>
                    <a:bodyPr/>
                    <a:lstStyle/>
                    <a:p>
                      <a:pPr algn="justLow" rtl="1">
                        <a:lnSpc>
                          <a:spcPct val="115000"/>
                        </a:lnSpc>
                        <a:spcAft>
                          <a:spcPts val="1000"/>
                        </a:spcAft>
                      </a:pPr>
                      <a:r>
                        <a:rPr lang="fa-IR" sz="1600" b="1">
                          <a:latin typeface="Calibri"/>
                          <a:ea typeface="Calibri"/>
                          <a:cs typeface="B Nazanin" pitchFamily="2" charset="-78"/>
                        </a:rPr>
                        <a:t>مساوي</a:t>
                      </a:r>
                      <a:r>
                        <a:rPr lang="en-US" sz="1600">
                          <a:latin typeface="Calibri"/>
                          <a:ea typeface="Calibri"/>
                          <a:cs typeface="B Nazanin" pitchFamily="2" charset="-78"/>
                        </a:rPr>
                        <a:t> -2 z- score  </a:t>
                      </a:r>
                      <a:r>
                        <a:rPr lang="fa-IR" sz="1600" b="1">
                          <a:latin typeface="Calibri"/>
                          <a:ea typeface="Calibri"/>
                          <a:cs typeface="B Nazanin" pitchFamily="2" charset="-78"/>
                        </a:rPr>
                        <a:t> تا مساوي </a:t>
                      </a:r>
                      <a:r>
                        <a:rPr lang="en-US" sz="1600">
                          <a:latin typeface="Calibri"/>
                          <a:ea typeface="Calibri"/>
                          <a:cs typeface="B Nazanin" pitchFamily="2" charset="-78"/>
                        </a:rPr>
                        <a:t>+3zscore </a:t>
                      </a:r>
                      <a:r>
                        <a:rPr lang="fa-IR" sz="1600" b="1">
                          <a:latin typeface="Calibri"/>
                          <a:ea typeface="Calibri"/>
                          <a:cs typeface="B Nazanin" pitchFamily="2" charset="-78"/>
                        </a:rPr>
                        <a:t>  و            </a:t>
                      </a:r>
                      <a:endParaRPr lang="en-US" sz="1600">
                        <a:latin typeface="Calibri"/>
                        <a:ea typeface="Calibri"/>
                        <a:cs typeface="B Nazanin" pitchFamily="2" charset="-78"/>
                      </a:endParaRPr>
                    </a:p>
                    <a:p>
                      <a:pPr marL="342900" lvl="0" indent="-342900" algn="justLow" rtl="1">
                        <a:lnSpc>
                          <a:spcPct val="115000"/>
                        </a:lnSpc>
                        <a:spcAft>
                          <a:spcPts val="0"/>
                        </a:spcAft>
                        <a:buFont typeface="Times New Roman"/>
                        <a:buChar char="-"/>
                      </a:pPr>
                      <a:r>
                        <a:rPr lang="fa-IR" sz="1600" b="1">
                          <a:latin typeface="Calibri"/>
                          <a:ea typeface="Times New Roman"/>
                          <a:cs typeface="B Nazanin" pitchFamily="2" charset="-78"/>
                        </a:rPr>
                        <a:t>روند رشد نامعلوم يا</a:t>
                      </a:r>
                      <a:endParaRPr lang="en-US" sz="1600">
                        <a:latin typeface="Calibri"/>
                        <a:ea typeface="Times New Roman"/>
                        <a:cs typeface="B Nazanin" pitchFamily="2" charset="-78"/>
                      </a:endParaRPr>
                    </a:p>
                    <a:p>
                      <a:pPr marL="342900" lvl="0" indent="-342900" algn="justLow" rtl="1">
                        <a:lnSpc>
                          <a:spcPct val="115000"/>
                        </a:lnSpc>
                        <a:spcAft>
                          <a:spcPts val="0"/>
                        </a:spcAft>
                        <a:buFont typeface="Times New Roman"/>
                        <a:buChar char="-"/>
                      </a:pPr>
                      <a:r>
                        <a:rPr lang="fa-IR" sz="1600" b="1">
                          <a:latin typeface="Calibri"/>
                          <a:ea typeface="Times New Roman"/>
                          <a:cs typeface="B Nazanin" pitchFamily="2" charset="-78"/>
                        </a:rPr>
                        <a:t>روند رشد متوقف شده يا </a:t>
                      </a:r>
                      <a:endParaRPr lang="en-US" sz="1600">
                        <a:latin typeface="Calibri"/>
                        <a:ea typeface="Times New Roman"/>
                        <a:cs typeface="B Nazanin" pitchFamily="2" charset="-78"/>
                      </a:endParaRPr>
                    </a:p>
                    <a:p>
                      <a:pPr marL="342900" lvl="0" indent="-342900" algn="justLow" rtl="1">
                        <a:lnSpc>
                          <a:spcPct val="115000"/>
                        </a:lnSpc>
                        <a:spcAft>
                          <a:spcPts val="0"/>
                        </a:spcAft>
                        <a:buFont typeface="Times New Roman"/>
                        <a:buChar char="-"/>
                      </a:pPr>
                      <a:r>
                        <a:rPr lang="fa-IR" sz="1600" b="1">
                          <a:latin typeface="Calibri"/>
                          <a:ea typeface="Times New Roman"/>
                          <a:cs typeface="B Nazanin" pitchFamily="2" charset="-78"/>
                        </a:rPr>
                        <a:t>روند رشد غير صعودي </a:t>
                      </a:r>
                      <a:endParaRPr lang="en-US" sz="1600">
                        <a:latin typeface="Calibri"/>
                        <a:ea typeface="Times New Roman"/>
                        <a:cs typeface="B Nazanin" pitchFamily="2" charset="-78"/>
                      </a:endParaRPr>
                    </a:p>
                  </a:txBody>
                  <a:tcPr marL="54321" marR="54321" marT="27160" marB="2716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9690" indent="28575" algn="r" rtl="1">
                        <a:lnSpc>
                          <a:spcPct val="115000"/>
                        </a:lnSpc>
                        <a:spcAft>
                          <a:spcPts val="1000"/>
                        </a:spcAft>
                      </a:pPr>
                      <a:r>
                        <a:rPr lang="fa-IR" sz="1600" b="1">
                          <a:latin typeface="Calibri"/>
                          <a:ea typeface="Calibri"/>
                          <a:cs typeface="B Nazanin" pitchFamily="2" charset="-78"/>
                        </a:rPr>
                        <a:t>احتمال مشكل قد</a:t>
                      </a:r>
                      <a:endParaRPr lang="en-US" sz="1600">
                        <a:latin typeface="Calibri"/>
                        <a:ea typeface="Calibri"/>
                        <a:cs typeface="B Nazanin" pitchFamily="2" charset="-78"/>
                      </a:endParaRPr>
                    </a:p>
                  </a:txBody>
                  <a:tcPr marL="54321" marR="54321" marT="27160" marB="2716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342900" lvl="0" indent="-342900" algn="r" rtl="1">
                        <a:lnSpc>
                          <a:spcPct val="115000"/>
                        </a:lnSpc>
                        <a:spcAft>
                          <a:spcPts val="0"/>
                        </a:spcAft>
                        <a:buFont typeface="Symbol"/>
                        <a:buNone/>
                        <a:tabLst>
                          <a:tab pos="457200" algn="l"/>
                          <a:tab pos="1348740" algn="l"/>
                        </a:tabLst>
                      </a:pPr>
                      <a:r>
                        <a:rPr lang="fa-IR" sz="1600" b="1" kern="1200" dirty="0">
                          <a:solidFill>
                            <a:schemeClr val="tx1"/>
                          </a:solidFill>
                          <a:latin typeface="Calibri"/>
                          <a:ea typeface="Calibri"/>
                          <a:cs typeface="B Nazanin" pitchFamily="2" charset="-78"/>
                        </a:rPr>
                        <a:t>ادامه مراقبت‌هاي روتين</a:t>
                      </a:r>
                      <a:endParaRPr lang="en-US" sz="1600" b="1" kern="1200" dirty="0">
                        <a:solidFill>
                          <a:schemeClr val="tx1"/>
                        </a:solidFill>
                        <a:latin typeface="Calibri"/>
                        <a:ea typeface="Calibri"/>
                        <a:cs typeface="B Nazanin" pitchFamily="2" charset="-78"/>
                      </a:endParaRPr>
                    </a:p>
                    <a:p>
                      <a:pPr marL="342900" lvl="0" indent="-342900" algn="r" rtl="1">
                        <a:lnSpc>
                          <a:spcPct val="115000"/>
                        </a:lnSpc>
                        <a:spcAft>
                          <a:spcPts val="0"/>
                        </a:spcAft>
                        <a:buFont typeface="Wingdings"/>
                        <a:buNone/>
                        <a:tabLst>
                          <a:tab pos="457200" algn="l"/>
                          <a:tab pos="1348740" algn="l"/>
                        </a:tabLst>
                      </a:pPr>
                      <a:r>
                        <a:rPr lang="fa-IR" sz="1600" b="1" kern="1200" dirty="0">
                          <a:solidFill>
                            <a:schemeClr val="tx1"/>
                          </a:solidFill>
                          <a:latin typeface="Calibri"/>
                          <a:ea typeface="Calibri"/>
                          <a:cs typeface="B Nazanin" pitchFamily="2" charset="-78"/>
                        </a:rPr>
                        <a:t>توصيه‌هاي تغذيه‌اي</a:t>
                      </a:r>
                      <a:endParaRPr lang="en-US" sz="1600" b="1" kern="1200" dirty="0">
                        <a:solidFill>
                          <a:schemeClr val="tx1"/>
                        </a:solidFill>
                        <a:latin typeface="Calibri"/>
                        <a:ea typeface="Calibri"/>
                        <a:cs typeface="B Nazanin" pitchFamily="2" charset="-78"/>
                      </a:endParaRPr>
                    </a:p>
                    <a:p>
                      <a:pPr marL="342900" lvl="0" indent="-342900" algn="r" rtl="1">
                        <a:lnSpc>
                          <a:spcPct val="115000"/>
                        </a:lnSpc>
                        <a:spcAft>
                          <a:spcPts val="0"/>
                        </a:spcAft>
                        <a:buFont typeface="Symbol"/>
                        <a:buChar char=""/>
                        <a:tabLst>
                          <a:tab pos="457200" algn="l"/>
                          <a:tab pos="1348740" algn="l"/>
                        </a:tabLst>
                      </a:pPr>
                      <a:r>
                        <a:rPr lang="fa-IR" sz="1600" b="1" dirty="0">
                          <a:latin typeface="Calibri"/>
                          <a:ea typeface="Calibri"/>
                          <a:cs typeface="B Nazanin" pitchFamily="2" charset="-78"/>
                        </a:rPr>
                        <a:t>پي‌گيري:</a:t>
                      </a:r>
                      <a:endParaRPr lang="en-US" sz="1600" dirty="0">
                        <a:latin typeface="Calibri"/>
                        <a:ea typeface="Calibri"/>
                        <a:cs typeface="B Nazanin" pitchFamily="2" charset="-78"/>
                      </a:endParaRPr>
                    </a:p>
                    <a:p>
                      <a:pPr marL="742950" lvl="1" indent="-285750" algn="r" rtl="1">
                        <a:lnSpc>
                          <a:spcPct val="115000"/>
                        </a:lnSpc>
                        <a:spcAft>
                          <a:spcPts val="0"/>
                        </a:spcAft>
                        <a:buFont typeface="Wingdings"/>
                        <a:buNone/>
                        <a:tabLst>
                          <a:tab pos="914400" algn="l"/>
                          <a:tab pos="1348740" algn="l"/>
                        </a:tabLst>
                      </a:pPr>
                      <a:r>
                        <a:rPr lang="fa-IR" sz="1600" b="1" dirty="0">
                          <a:latin typeface="Calibri"/>
                          <a:ea typeface="Calibri"/>
                          <a:cs typeface="B Nazanin" pitchFamily="2" charset="-78"/>
                        </a:rPr>
                        <a:t>كوچك‌تر از 6 ماه 1 ماه بعد</a:t>
                      </a:r>
                      <a:endParaRPr lang="en-US" sz="1600" dirty="0">
                        <a:latin typeface="Calibri"/>
                        <a:ea typeface="Calibri"/>
                        <a:cs typeface="B Nazanin" pitchFamily="2" charset="-78"/>
                      </a:endParaRPr>
                    </a:p>
                    <a:p>
                      <a:pPr marL="742950" lvl="1" indent="-285750" algn="r" rtl="1">
                        <a:lnSpc>
                          <a:spcPct val="115000"/>
                        </a:lnSpc>
                        <a:spcAft>
                          <a:spcPts val="0"/>
                        </a:spcAft>
                        <a:buFont typeface="Wingdings"/>
                        <a:buNone/>
                        <a:tabLst>
                          <a:tab pos="914400" algn="l"/>
                          <a:tab pos="1348740" algn="l"/>
                        </a:tabLst>
                      </a:pPr>
                      <a:r>
                        <a:rPr lang="fa-IR" sz="1600" b="1" dirty="0">
                          <a:latin typeface="Calibri"/>
                          <a:ea typeface="Calibri"/>
                          <a:cs typeface="B Nazanin" pitchFamily="2" charset="-78"/>
                        </a:rPr>
                        <a:t>6 تا 12 ماه 2 ماه بعد</a:t>
                      </a:r>
                      <a:endParaRPr lang="en-US" sz="1600" dirty="0">
                        <a:latin typeface="Calibri"/>
                        <a:ea typeface="Calibri"/>
                        <a:cs typeface="B Nazanin" pitchFamily="2" charset="-78"/>
                      </a:endParaRPr>
                    </a:p>
                    <a:p>
                      <a:pPr marL="742950" lvl="1" indent="-285750" algn="r" rtl="1">
                        <a:lnSpc>
                          <a:spcPct val="115000"/>
                        </a:lnSpc>
                        <a:spcAft>
                          <a:spcPts val="0"/>
                        </a:spcAft>
                        <a:buFont typeface="Wingdings"/>
                        <a:buNone/>
                        <a:tabLst>
                          <a:tab pos="914400" algn="l"/>
                          <a:tab pos="1348740" algn="l"/>
                        </a:tabLst>
                      </a:pPr>
                      <a:r>
                        <a:rPr lang="fa-IR" sz="1600" b="1" smtClean="0">
                          <a:latin typeface="Calibri"/>
                          <a:ea typeface="Calibri"/>
                          <a:cs typeface="B Nazanin" pitchFamily="2" charset="-78"/>
                        </a:rPr>
                        <a:t>بزرگتر </a:t>
                      </a:r>
                      <a:r>
                        <a:rPr lang="fa-IR" sz="1600" b="1" dirty="0" smtClean="0">
                          <a:latin typeface="Calibri"/>
                          <a:ea typeface="Calibri"/>
                          <a:cs typeface="B Nazanin" pitchFamily="2" charset="-78"/>
                        </a:rPr>
                        <a:t>از1 </a:t>
                      </a:r>
                      <a:r>
                        <a:rPr lang="fa-IR" sz="1600" b="1" dirty="0">
                          <a:latin typeface="Calibri"/>
                          <a:ea typeface="Calibri"/>
                          <a:cs typeface="B Nazanin" pitchFamily="2" charset="-78"/>
                        </a:rPr>
                        <a:t>سال </a:t>
                      </a:r>
                      <a:r>
                        <a:rPr lang="fa-IR" sz="1600" b="1" dirty="0" smtClean="0">
                          <a:latin typeface="Calibri"/>
                          <a:ea typeface="Calibri"/>
                          <a:cs typeface="B Nazanin" pitchFamily="2" charset="-78"/>
                        </a:rPr>
                        <a:t>3 </a:t>
                      </a:r>
                      <a:r>
                        <a:rPr lang="fa-IR" sz="1600" b="1" dirty="0">
                          <a:latin typeface="Calibri"/>
                          <a:ea typeface="Calibri"/>
                          <a:cs typeface="B Nazanin" pitchFamily="2" charset="-78"/>
                        </a:rPr>
                        <a:t>ماه  بعد</a:t>
                      </a:r>
                      <a:endParaRPr lang="en-US" sz="1600" dirty="0">
                        <a:latin typeface="Calibri"/>
                        <a:ea typeface="Calibri"/>
                        <a:cs typeface="B Nazanin" pitchFamily="2" charset="-78"/>
                      </a:endParaRPr>
                    </a:p>
                  </a:txBody>
                  <a:tcPr marL="54321" marR="54321" marT="27160" marB="271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382062">
                <a:tc>
                  <a:txBody>
                    <a:bodyPr/>
                    <a:lstStyle/>
                    <a:p>
                      <a:pPr algn="justLow" rtl="1">
                        <a:lnSpc>
                          <a:spcPct val="115000"/>
                        </a:lnSpc>
                        <a:spcAft>
                          <a:spcPts val="1000"/>
                        </a:spcAft>
                      </a:pPr>
                      <a:r>
                        <a:rPr lang="fa-IR" sz="1600" b="1" dirty="0">
                          <a:latin typeface="Calibri"/>
                          <a:ea typeface="Calibri"/>
                          <a:cs typeface="B Nazanin" pitchFamily="2" charset="-78"/>
                        </a:rPr>
                        <a:t>مساوي</a:t>
                      </a:r>
                      <a:r>
                        <a:rPr lang="en-US" sz="1600" dirty="0">
                          <a:latin typeface="Calibri"/>
                          <a:ea typeface="Calibri"/>
                          <a:cs typeface="B Nazanin" pitchFamily="2" charset="-78"/>
                        </a:rPr>
                        <a:t> -2 z- score  </a:t>
                      </a:r>
                      <a:r>
                        <a:rPr lang="fa-IR" sz="1600" b="1" dirty="0">
                          <a:latin typeface="Calibri"/>
                          <a:ea typeface="Calibri"/>
                          <a:cs typeface="B Nazanin" pitchFamily="2" charset="-78"/>
                        </a:rPr>
                        <a:t>تا مساوي   </a:t>
                      </a:r>
                      <a:r>
                        <a:rPr lang="en-US" sz="1600" dirty="0">
                          <a:latin typeface="Calibri"/>
                          <a:ea typeface="Calibri"/>
                          <a:cs typeface="B Nazanin" pitchFamily="2" charset="-78"/>
                        </a:rPr>
                        <a:t>3 z- score</a:t>
                      </a:r>
                      <a:r>
                        <a:rPr lang="fa-IR" sz="1600" b="1" dirty="0">
                          <a:latin typeface="Calibri"/>
                          <a:ea typeface="Calibri"/>
                          <a:cs typeface="B Nazanin" pitchFamily="2" charset="-78"/>
                        </a:rPr>
                        <a:t>+ و</a:t>
                      </a:r>
                      <a:endParaRPr lang="en-US" sz="1600" dirty="0">
                        <a:latin typeface="Calibri"/>
                        <a:ea typeface="Calibri"/>
                        <a:cs typeface="B Nazanin" pitchFamily="2" charset="-78"/>
                      </a:endParaRPr>
                    </a:p>
                    <a:p>
                      <a:pPr algn="justLow" rtl="1">
                        <a:lnSpc>
                          <a:spcPct val="115000"/>
                        </a:lnSpc>
                        <a:spcAft>
                          <a:spcPts val="1000"/>
                        </a:spcAft>
                      </a:pPr>
                      <a:r>
                        <a:rPr lang="fa-IR" sz="1600" b="1" dirty="0">
                          <a:latin typeface="Calibri"/>
                          <a:ea typeface="Calibri"/>
                          <a:cs typeface="B Nazanin" pitchFamily="2" charset="-78"/>
                        </a:rPr>
                        <a:t>-روند رشد به موازات ميانه يا </a:t>
                      </a:r>
                      <a:endParaRPr lang="en-US" sz="1600" dirty="0">
                        <a:latin typeface="Calibri"/>
                        <a:ea typeface="Calibri"/>
                        <a:cs typeface="B Nazanin" pitchFamily="2" charset="-78"/>
                      </a:endParaRPr>
                    </a:p>
                    <a:p>
                      <a:pPr algn="justLow" rtl="1">
                        <a:lnSpc>
                          <a:spcPct val="115000"/>
                        </a:lnSpc>
                        <a:spcAft>
                          <a:spcPts val="1000"/>
                        </a:spcAft>
                      </a:pPr>
                      <a:r>
                        <a:rPr lang="fa-IR" sz="1600" b="1" dirty="0">
                          <a:latin typeface="Calibri"/>
                          <a:ea typeface="Calibri"/>
                          <a:cs typeface="B Nazanin" pitchFamily="2" charset="-78"/>
                        </a:rPr>
                        <a:t>- روند رشد به سمت ميانه</a:t>
                      </a:r>
                      <a:endParaRPr lang="en-US" sz="1600" dirty="0">
                        <a:latin typeface="Calibri"/>
                        <a:ea typeface="Calibri"/>
                        <a:cs typeface="B Nazanin" pitchFamily="2" charset="-78"/>
                      </a:endParaRPr>
                    </a:p>
                  </a:txBody>
                  <a:tcPr marL="54321" marR="54321" marT="27160" marB="2716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316865" algn="justLow" rtl="1">
                        <a:lnSpc>
                          <a:spcPct val="115000"/>
                        </a:lnSpc>
                        <a:spcAft>
                          <a:spcPts val="1000"/>
                        </a:spcAft>
                      </a:pPr>
                      <a:r>
                        <a:rPr lang="fa-IR" sz="1600" b="1" dirty="0">
                          <a:latin typeface="Calibri"/>
                          <a:ea typeface="Calibri"/>
                          <a:cs typeface="B Nazanin" pitchFamily="2" charset="-78"/>
                        </a:rPr>
                        <a:t>طبيعي</a:t>
                      </a:r>
                      <a:endParaRPr lang="en-US" sz="1600" dirty="0">
                        <a:latin typeface="Calibri"/>
                        <a:ea typeface="Calibri"/>
                        <a:cs typeface="B Nazanin" pitchFamily="2" charset="-78"/>
                      </a:endParaRPr>
                    </a:p>
                  </a:txBody>
                  <a:tcPr marL="54321" marR="54321" marT="27160" marB="2716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342900" lvl="0" indent="-342900" algn="r" rtl="1">
                        <a:lnSpc>
                          <a:spcPct val="115000"/>
                        </a:lnSpc>
                        <a:spcAft>
                          <a:spcPts val="1000"/>
                        </a:spcAft>
                        <a:buFont typeface="Symbol"/>
                        <a:buChar char=""/>
                        <a:tabLst>
                          <a:tab pos="457200" algn="l"/>
                          <a:tab pos="1348740" algn="l"/>
                        </a:tabLst>
                      </a:pPr>
                      <a:r>
                        <a:rPr lang="fa-IR" sz="1600" b="1" kern="1200" dirty="0" smtClean="0">
                          <a:solidFill>
                            <a:schemeClr val="tx1"/>
                          </a:solidFill>
                          <a:latin typeface="+mn-lt"/>
                          <a:ea typeface="+mn-ea"/>
                          <a:cs typeface="B Nazanin" pitchFamily="2" charset="-78"/>
                        </a:rPr>
                        <a:t>ادامه مراقبت‌هاي روتين **</a:t>
                      </a:r>
                      <a:endParaRPr lang="en-US" sz="1600" dirty="0">
                        <a:latin typeface="Calibri"/>
                        <a:ea typeface="Calibri"/>
                        <a:cs typeface="B Nazanin" pitchFamily="2" charset="-78"/>
                      </a:endParaRPr>
                    </a:p>
                  </a:txBody>
                  <a:tcPr marL="54321" marR="54321" marT="27160" marB="271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598860">
                <a:tc>
                  <a:txBody>
                    <a:bodyPr/>
                    <a:lstStyle/>
                    <a:p>
                      <a:pPr marL="342900" lvl="0" indent="-342900" algn="r" rtl="1">
                        <a:spcAft>
                          <a:spcPts val="0"/>
                        </a:spcAft>
                        <a:buFont typeface="Arial"/>
                        <a:buChar char="•"/>
                        <a:tabLst>
                          <a:tab pos="457200" algn="l"/>
                        </a:tabLst>
                      </a:pPr>
                      <a:r>
                        <a:rPr lang="fa-IR" sz="1600" kern="1200" dirty="0">
                          <a:solidFill>
                            <a:schemeClr val="tx1"/>
                          </a:solidFill>
                          <a:latin typeface="Calibri"/>
                          <a:ea typeface="Calibri"/>
                          <a:cs typeface="B Nazanin" pitchFamily="2" charset="-78"/>
                        </a:rPr>
                        <a:t>بيشتر از  </a:t>
                      </a:r>
                      <a:r>
                        <a:rPr lang="en-US" sz="1600" kern="1200" dirty="0">
                          <a:solidFill>
                            <a:schemeClr val="tx1"/>
                          </a:solidFill>
                          <a:latin typeface="Calibri"/>
                          <a:ea typeface="Calibri"/>
                          <a:cs typeface="B Nazanin" pitchFamily="2" charset="-78"/>
                        </a:rPr>
                        <a:t>3z- score</a:t>
                      </a:r>
                      <a:r>
                        <a:rPr lang="ar-SA" sz="1600" kern="1200" dirty="0">
                          <a:solidFill>
                            <a:schemeClr val="tx1"/>
                          </a:solidFill>
                          <a:latin typeface="Calibri"/>
                          <a:ea typeface="Calibri"/>
                          <a:cs typeface="B Nazanin" pitchFamily="2" charset="-78"/>
                        </a:rPr>
                        <a:t>+ </a:t>
                      </a:r>
                      <a:endParaRPr lang="en-US" sz="1600" kern="1200" dirty="0">
                        <a:solidFill>
                          <a:schemeClr val="tx1"/>
                        </a:solidFill>
                        <a:latin typeface="Calibri"/>
                        <a:ea typeface="Calibri"/>
                        <a:cs typeface="B Nazanin" pitchFamily="2" charset="-78"/>
                      </a:endParaRPr>
                    </a:p>
                  </a:txBody>
                  <a:tcP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indent="316865" algn="ctr" rtl="1">
                        <a:spcAft>
                          <a:spcPts val="0"/>
                        </a:spcAft>
                      </a:pPr>
                      <a:r>
                        <a:rPr lang="fa-IR" sz="1600" kern="1200" dirty="0">
                          <a:solidFill>
                            <a:schemeClr val="tx1"/>
                          </a:solidFill>
                          <a:latin typeface="Calibri"/>
                          <a:ea typeface="Calibri"/>
                          <a:cs typeface="B Nazanin" pitchFamily="2" charset="-78"/>
                        </a:rPr>
                        <a:t>خیلی بلند قد</a:t>
                      </a:r>
                      <a:endParaRPr lang="en-US" sz="1600" kern="1200" dirty="0">
                        <a:solidFill>
                          <a:schemeClr val="tx1"/>
                        </a:solidFill>
                        <a:latin typeface="Calibri"/>
                        <a:ea typeface="Calibri"/>
                        <a:cs typeface="B Nazanin" pitchFamily="2" charset="-78"/>
                      </a:endParaRPr>
                    </a:p>
                  </a:txBody>
                  <a:tcP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marL="342900" lvl="0" indent="-342900" algn="r" rtl="1">
                        <a:spcAft>
                          <a:spcPts val="0"/>
                        </a:spcAft>
                        <a:buFont typeface="Wingdings"/>
                        <a:buNone/>
                        <a:tabLst>
                          <a:tab pos="457200" algn="l"/>
                          <a:tab pos="1348740" algn="l"/>
                        </a:tabLst>
                      </a:pPr>
                      <a:r>
                        <a:rPr lang="fa-IR" sz="1600" kern="1200" dirty="0">
                          <a:solidFill>
                            <a:schemeClr val="tx1"/>
                          </a:solidFill>
                          <a:latin typeface="Calibri"/>
                          <a:ea typeface="Calibri"/>
                          <a:cs typeface="B Nazanin" pitchFamily="2" charset="-78"/>
                        </a:rPr>
                        <a:t>ارجاع به مركز بهداشتي درماني*</a:t>
                      </a:r>
                      <a:endParaRPr lang="en-US" sz="1600" kern="1200" dirty="0">
                        <a:solidFill>
                          <a:schemeClr val="tx1"/>
                        </a:solidFill>
                        <a:latin typeface="Calibri"/>
                        <a:ea typeface="Calibri"/>
                        <a:cs typeface="B Nazanin" pitchFamily="2" charset="-78"/>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r>
            </a:tbl>
          </a:graphicData>
        </a:graphic>
      </p:graphicFrame>
      <p:pic>
        <p:nvPicPr>
          <p:cNvPr id="4" name="Picture 3" descr="3.bmp"/>
          <p:cNvPicPr>
            <a:picLocks noChangeAspect="1"/>
          </p:cNvPicPr>
          <p:nvPr/>
        </p:nvPicPr>
        <p:blipFill>
          <a:blip r:embed="rId3"/>
          <a:stretch>
            <a:fillRect/>
          </a:stretch>
        </p:blipFill>
        <p:spPr>
          <a:xfrm>
            <a:off x="251520" y="188640"/>
            <a:ext cx="3312368" cy="2662885"/>
          </a:xfrm>
          <a:prstGeom prst="rect">
            <a:avLst/>
          </a:prstGeom>
        </p:spPr>
      </p:pic>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785786" y="592933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61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85860"/>
            <a:ext cx="8229600" cy="4721431"/>
          </a:xfrm>
        </p:spPr>
        <p:txBody>
          <a:bodyPr>
            <a:noAutofit/>
          </a:bodyPr>
          <a:lstStyle/>
          <a:p>
            <a:pPr algn="r" rtl="1">
              <a:lnSpc>
                <a:spcPct val="150000"/>
              </a:lnSpc>
              <a:buFont typeface="Wingdings" pitchFamily="2" charset="2"/>
              <a:buChar char="Ø"/>
            </a:pPr>
            <a:r>
              <a:rPr lang="fa-IR" sz="2800" dirty="0" smtClean="0">
                <a:cs typeface="B Yagut" pitchFamily="2" charset="-78"/>
                <a:sym typeface="Wingdings" pitchFamily="2" charset="2"/>
              </a:rPr>
              <a:t>افزايش قد از تولد تا 6 ماهگي 2.5 سانتي‌متر در ماه </a:t>
            </a:r>
          </a:p>
          <a:p>
            <a:pPr algn="r" rtl="1">
              <a:lnSpc>
                <a:spcPct val="150000"/>
              </a:lnSpc>
              <a:buFont typeface="Wingdings" pitchFamily="2" charset="2"/>
              <a:buChar char="Ø"/>
            </a:pPr>
            <a:r>
              <a:rPr lang="fa-IR" sz="2800" dirty="0" smtClean="0">
                <a:cs typeface="B Yagut" pitchFamily="2" charset="-78"/>
                <a:sym typeface="Wingdings" pitchFamily="2" charset="2"/>
              </a:rPr>
              <a:t>افزايش قد از 6 تا 12 ماهگي 1.25 سانتي‌متر در ماه </a:t>
            </a:r>
          </a:p>
          <a:p>
            <a:pPr algn="r" rtl="1">
              <a:lnSpc>
                <a:spcPct val="150000"/>
              </a:lnSpc>
              <a:buFont typeface="Wingdings" pitchFamily="2" charset="2"/>
              <a:buChar char="Ø"/>
            </a:pPr>
            <a:r>
              <a:rPr lang="fa-IR" sz="2800" dirty="0" smtClean="0">
                <a:cs typeface="B Yagut" pitchFamily="2" charset="-78"/>
                <a:sym typeface="Wingdings" pitchFamily="2" charset="2"/>
              </a:rPr>
              <a:t>افزايش قد در سال اول زندگي 50% </a:t>
            </a:r>
          </a:p>
          <a:p>
            <a:pPr algn="r" rtl="1">
              <a:lnSpc>
                <a:spcPct val="150000"/>
              </a:lnSpc>
              <a:buFont typeface="Wingdings" pitchFamily="2" charset="2"/>
              <a:buChar char="Ø"/>
            </a:pPr>
            <a:r>
              <a:rPr lang="fa-IR" sz="2800" dirty="0" smtClean="0">
                <a:cs typeface="B Yagut" pitchFamily="2" charset="-78"/>
                <a:sym typeface="Wingdings" pitchFamily="2" charset="2"/>
              </a:rPr>
              <a:t>تولد    1 سالگي       2 سالگي   3 سالگي    4 سالگي </a:t>
            </a:r>
          </a:p>
          <a:p>
            <a:pPr algn="r" rtl="1">
              <a:lnSpc>
                <a:spcPct val="150000"/>
              </a:lnSpc>
              <a:buNone/>
            </a:pPr>
            <a:r>
              <a:rPr lang="fa-IR" sz="2800" dirty="0" smtClean="0">
                <a:cs typeface="B Yagut" pitchFamily="2" charset="-78"/>
                <a:sym typeface="Wingdings" pitchFamily="2" charset="2"/>
              </a:rPr>
              <a:t>50        75               85            95        100 سانتي‌متر</a:t>
            </a:r>
          </a:p>
          <a:p>
            <a:pPr algn="r" rtl="1">
              <a:lnSpc>
                <a:spcPct val="150000"/>
              </a:lnSpc>
              <a:buFont typeface="Wingdings" pitchFamily="2" charset="2"/>
              <a:buChar char="Ø"/>
            </a:pPr>
            <a:r>
              <a:rPr lang="fa-IR" sz="2800" dirty="0" smtClean="0">
                <a:cs typeface="B Yagut" pitchFamily="2" charset="-78"/>
                <a:sym typeface="Wingdings" pitchFamily="2" charset="2"/>
              </a:rPr>
              <a:t>سپس تا بلوغ: 7-5 سانتي‌متر در سال</a:t>
            </a:r>
          </a:p>
          <a:p>
            <a:pPr>
              <a:lnSpc>
                <a:spcPct val="150000"/>
              </a:lnSpc>
              <a:buFont typeface="Wingdings" pitchFamily="2" charset="2"/>
              <a:buChar char="Ø"/>
            </a:pPr>
            <a:endParaRPr lang="en-US" sz="2800" dirty="0"/>
          </a:p>
        </p:txBody>
      </p:sp>
      <p:sp>
        <p:nvSpPr>
          <p:cNvPr id="3" name="Title 2"/>
          <p:cNvSpPr>
            <a:spLocks noGrp="1"/>
          </p:cNvSpPr>
          <p:nvPr>
            <p:ph type="title"/>
          </p:nvPr>
        </p:nvSpPr>
        <p:spPr>
          <a:xfrm>
            <a:off x="785786" y="714356"/>
            <a:ext cx="7429552" cy="917596"/>
          </a:xfrm>
        </p:spPr>
        <p:txBody>
          <a:bodyPr>
            <a:noAutofit/>
          </a:bodyPr>
          <a:lstStyle/>
          <a:p>
            <a:pPr algn="r" rtl="1"/>
            <a:r>
              <a:rPr lang="fa-IR" sz="4000" dirty="0" smtClean="0">
                <a:solidFill>
                  <a:schemeClr val="tx1"/>
                </a:solidFill>
                <a:cs typeface="B Yagut" pitchFamily="2" charset="-78"/>
              </a:rPr>
              <a:t>رشد قدي </a:t>
            </a:r>
            <a:br>
              <a:rPr lang="fa-IR" sz="4000" dirty="0" smtClean="0">
                <a:solidFill>
                  <a:schemeClr val="tx1"/>
                </a:solidFill>
                <a:cs typeface="B Yagut" pitchFamily="2" charset="-78"/>
              </a:rPr>
            </a:br>
            <a:endParaRPr lang="en-US" sz="4000" dirty="0"/>
          </a:p>
        </p:txBody>
      </p:sp>
      <p:pic>
        <p:nvPicPr>
          <p:cNvPr id="4" name="45">
            <a:hlinkClick r:id="" action="ppaction://media"/>
          </p:cNvPr>
          <p:cNvPicPr>
            <a:picLocks noRot="1" noChangeAspect="1"/>
          </p:cNvPicPr>
          <p:nvPr>
            <a:wavAudioFile r:embed="rId1" name="45"/>
          </p:nvPr>
        </p:nvPicPr>
        <p:blipFill>
          <a:blip r:embed="rId3"/>
          <a:stretch>
            <a:fillRect/>
          </a:stretch>
        </p:blipFill>
        <p:spPr>
          <a:xfrm>
            <a:off x="914400" y="5486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0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71677"/>
            <a:ext cx="8229600" cy="3643339"/>
          </a:xfrm>
        </p:spPr>
        <p:txBody>
          <a:bodyPr>
            <a:normAutofit/>
          </a:bodyPr>
          <a:lstStyle/>
          <a:p>
            <a:pPr algn="r" rtl="1">
              <a:lnSpc>
                <a:spcPct val="200000"/>
              </a:lnSpc>
            </a:pPr>
            <a:r>
              <a:rPr lang="fa-IR" sz="2400" dirty="0" smtClean="0">
                <a:cs typeface="B Yagut" pitchFamily="2" charset="-78"/>
              </a:rPr>
              <a:t>ابزار اندازه گ</a:t>
            </a:r>
            <a:r>
              <a:rPr lang="fa-IR" sz="2400" dirty="0" smtClean="0">
                <a:latin typeface="Arial" pitchFamily="34" charset="0"/>
                <a:cs typeface="B Yagut" pitchFamily="2" charset="-78"/>
              </a:rPr>
              <a:t>ي</a:t>
            </a:r>
            <a:r>
              <a:rPr lang="fa-IR" sz="2400" dirty="0" smtClean="0">
                <a:cs typeface="B Yagut" pitchFamily="2" charset="-78"/>
              </a:rPr>
              <a:t>ری دور سر متر غ</a:t>
            </a:r>
            <a:r>
              <a:rPr lang="fa-IR" sz="2400" dirty="0" smtClean="0">
                <a:latin typeface="Arial" pitchFamily="34" charset="0"/>
                <a:cs typeface="B Yagut" pitchFamily="2" charset="-78"/>
              </a:rPr>
              <a:t>ي</a:t>
            </a:r>
            <a:r>
              <a:rPr lang="fa-IR" sz="2400" dirty="0" smtClean="0">
                <a:cs typeface="B Yagut" pitchFamily="2" charset="-78"/>
              </a:rPr>
              <a:t>ر قابل ارتجاع</a:t>
            </a:r>
          </a:p>
          <a:p>
            <a:pPr algn="r" rtl="1">
              <a:lnSpc>
                <a:spcPct val="200000"/>
              </a:lnSpc>
            </a:pPr>
            <a:r>
              <a:rPr lang="fa-IR" sz="2400" dirty="0" smtClean="0">
                <a:cs typeface="B Yagut" pitchFamily="2" charset="-78"/>
              </a:rPr>
              <a:t>اندازه گ</a:t>
            </a:r>
            <a:r>
              <a:rPr lang="fa-IR" sz="2400" dirty="0" smtClean="0">
                <a:latin typeface="Arial" pitchFamily="34" charset="0"/>
                <a:cs typeface="B Yagut" pitchFamily="2" charset="-78"/>
              </a:rPr>
              <a:t>ي</a:t>
            </a:r>
            <a:r>
              <a:rPr lang="fa-IR" sz="2400" dirty="0" smtClean="0">
                <a:cs typeface="B Yagut" pitchFamily="2" charset="-78"/>
              </a:rPr>
              <a:t>ری بزرگتر</a:t>
            </a:r>
            <a:r>
              <a:rPr lang="fa-IR" sz="2400" dirty="0" smtClean="0">
                <a:latin typeface="Arial" pitchFamily="34" charset="0"/>
                <a:cs typeface="B Yagut" pitchFamily="2" charset="-78"/>
              </a:rPr>
              <a:t>ي</a:t>
            </a:r>
            <a:r>
              <a:rPr lang="fa-IR" sz="2400" dirty="0" smtClean="0">
                <a:cs typeface="B Yagut" pitchFamily="2" charset="-78"/>
              </a:rPr>
              <a:t>ن مح</a:t>
            </a:r>
            <a:r>
              <a:rPr lang="fa-IR" sz="2400" dirty="0" smtClean="0">
                <a:latin typeface="Arial" pitchFamily="34" charset="0"/>
                <a:cs typeface="B Yagut" pitchFamily="2" charset="-78"/>
              </a:rPr>
              <a:t>ي</a:t>
            </a:r>
            <a:r>
              <a:rPr lang="fa-IR" sz="2400" dirty="0" smtClean="0">
                <a:cs typeface="B Yagut" pitchFamily="2" charset="-78"/>
              </a:rPr>
              <a:t>ط پس سری- پ</a:t>
            </a:r>
            <a:r>
              <a:rPr lang="fa-IR" sz="2400" dirty="0" smtClean="0">
                <a:latin typeface="Arial" pitchFamily="34" charset="0"/>
                <a:cs typeface="B Yagut" pitchFamily="2" charset="-78"/>
              </a:rPr>
              <a:t>ي</a:t>
            </a:r>
            <a:r>
              <a:rPr lang="fa-IR" sz="2400" dirty="0" smtClean="0">
                <a:cs typeface="B Yagut" pitchFamily="2" charset="-78"/>
              </a:rPr>
              <a:t>شانی با گذاشتن متر روی برجسته تر</a:t>
            </a:r>
            <a:r>
              <a:rPr lang="fa-IR" sz="2400" dirty="0" smtClean="0">
                <a:latin typeface="Arial" pitchFamily="34" charset="0"/>
                <a:cs typeface="B Yagut" pitchFamily="2" charset="-78"/>
              </a:rPr>
              <a:t>ين </a:t>
            </a:r>
            <a:r>
              <a:rPr lang="fa-IR" sz="2400" dirty="0" smtClean="0">
                <a:cs typeface="B Yagut" pitchFamily="2" charset="-78"/>
              </a:rPr>
              <a:t>نقطه ی پس سر، در عقب سر و در جلو در بالای ابرو</a:t>
            </a:r>
          </a:p>
          <a:p>
            <a:pPr algn="r" rtl="1">
              <a:lnSpc>
                <a:spcPct val="200000"/>
              </a:lnSpc>
            </a:pPr>
            <a:r>
              <a:rPr lang="fa-IR" sz="2400" dirty="0" smtClean="0">
                <a:cs typeface="B Yagut" pitchFamily="2" charset="-78"/>
              </a:rPr>
              <a:t>دقت اندازه گ</a:t>
            </a:r>
            <a:r>
              <a:rPr lang="fa-IR" sz="2400" dirty="0" smtClean="0">
                <a:latin typeface="Arial" pitchFamily="34" charset="0"/>
                <a:cs typeface="B Yagut" pitchFamily="2" charset="-78"/>
              </a:rPr>
              <a:t>ي</a:t>
            </a:r>
            <a:r>
              <a:rPr lang="fa-IR" sz="2400" dirty="0" smtClean="0">
                <a:cs typeface="B Yagut" pitchFamily="2" charset="-78"/>
              </a:rPr>
              <a:t>ری 0.1 سانتی متر</a:t>
            </a:r>
          </a:p>
        </p:txBody>
      </p:sp>
      <p:sp>
        <p:nvSpPr>
          <p:cNvPr id="3" name="Title 2"/>
          <p:cNvSpPr>
            <a:spLocks noGrp="1"/>
          </p:cNvSpPr>
          <p:nvPr>
            <p:ph type="title"/>
          </p:nvPr>
        </p:nvSpPr>
        <p:spPr>
          <a:xfrm>
            <a:off x="457200" y="642918"/>
            <a:ext cx="8229600" cy="1143008"/>
          </a:xfrm>
        </p:spPr>
        <p:txBody>
          <a:bodyPr>
            <a:noAutofit/>
          </a:bodyPr>
          <a:lstStyle/>
          <a:p>
            <a:pPr algn="ctr" rtl="1"/>
            <a:r>
              <a:rPr lang="fa-IR" sz="3600" dirty="0" smtClean="0">
                <a:solidFill>
                  <a:schemeClr val="tx1"/>
                </a:solidFill>
                <a:cs typeface="B Yagut" pitchFamily="2" charset="-78"/>
              </a:rPr>
              <a:t>ارزيابی کودک از نظر وضعيت دور سر</a:t>
            </a:r>
            <a:br>
              <a:rPr lang="fa-IR" sz="3600" dirty="0" smtClean="0">
                <a:solidFill>
                  <a:schemeClr val="tx1"/>
                </a:solidFill>
                <a:cs typeface="B Yagut" pitchFamily="2" charset="-78"/>
              </a:rPr>
            </a:br>
            <a:r>
              <a:rPr lang="fa-IR" sz="3600" dirty="0" smtClean="0">
                <a:solidFill>
                  <a:schemeClr val="tx1"/>
                </a:solidFill>
                <a:cs typeface="B Yagut" pitchFamily="2" charset="-78"/>
              </a:rPr>
              <a:t>(دور سر برحسب سن و جنس)</a:t>
            </a:r>
            <a:endParaRPr lang="en-US" sz="3600" dirty="0"/>
          </a:p>
        </p:txBody>
      </p:sp>
      <p:pic>
        <p:nvPicPr>
          <p:cNvPr id="4" name="46">
            <a:hlinkClick r:id="" action="ppaction://media"/>
          </p:cNvPr>
          <p:cNvPicPr>
            <a:picLocks noRot="1" noChangeAspect="1"/>
          </p:cNvPicPr>
          <p:nvPr>
            <a:wavAudioFile r:embed="rId1" name="46"/>
          </p:nvPr>
        </p:nvPicPr>
        <p:blipFill>
          <a:blip r:embed="rId3"/>
          <a:stretch>
            <a:fillRect/>
          </a:stretch>
        </p:blipFill>
        <p:spPr>
          <a:xfrm>
            <a:off x="1524000" y="5410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8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descr="17206"/>
          <p:cNvPicPr>
            <a:picLocks noGrp="1" noChangeAspect="1" noChangeArrowheads="1"/>
          </p:cNvPicPr>
          <p:nvPr>
            <p:ph sz="quarter" idx="1"/>
          </p:nvPr>
        </p:nvPicPr>
        <p:blipFill>
          <a:blip r:embed="rId2"/>
          <a:srcRect/>
          <a:stretch>
            <a:fillRect/>
          </a:stretch>
        </p:blipFill>
        <p:spPr>
          <a:xfrm>
            <a:off x="1785918" y="928670"/>
            <a:ext cx="5697180" cy="4557744"/>
          </a:xfrm>
          <a:noFill/>
          <a:ln>
            <a:solidFill>
              <a:srgbClr val="0070C0"/>
            </a:solidFill>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95536" y="188640"/>
            <a:ext cx="8424936" cy="522312"/>
          </a:xfrm>
        </p:spPr>
        <p:style>
          <a:lnRef idx="2">
            <a:schemeClr val="accent1"/>
          </a:lnRef>
          <a:fillRef idx="1">
            <a:schemeClr val="lt1"/>
          </a:fillRef>
          <a:effectRef idx="0">
            <a:schemeClr val="accent1"/>
          </a:effectRef>
          <a:fontRef idx="minor">
            <a:schemeClr val="dk1"/>
          </a:fontRef>
        </p:style>
        <p:txBody>
          <a:bodyPr>
            <a:normAutofit/>
          </a:bodyPr>
          <a:lstStyle/>
          <a:p>
            <a:pPr algn="ctr" rtl="1"/>
            <a:r>
              <a:rPr lang="fa-IR" sz="2800" dirty="0" smtClean="0">
                <a:solidFill>
                  <a:schemeClr val="tx1"/>
                </a:solidFill>
                <a:cs typeface="B Yagut" pitchFamily="2" charset="-78"/>
              </a:rPr>
              <a:t>طبقه بندی دور سر</a:t>
            </a:r>
            <a:endParaRPr lang="en-US" sz="2800" dirty="0">
              <a:solidFill>
                <a:schemeClr val="tx1"/>
              </a:solidFill>
              <a:cs typeface="B Yagut" pitchFamily="2" charset="-78"/>
            </a:endParaRPr>
          </a:p>
        </p:txBody>
      </p:sp>
      <p:graphicFrame>
        <p:nvGraphicFramePr>
          <p:cNvPr id="5" name="Table 4"/>
          <p:cNvGraphicFramePr>
            <a:graphicFrameLocks noGrp="1"/>
          </p:cNvGraphicFramePr>
          <p:nvPr/>
        </p:nvGraphicFramePr>
        <p:xfrm>
          <a:off x="395529" y="1052735"/>
          <a:ext cx="8424942" cy="5474200"/>
        </p:xfrm>
        <a:graphic>
          <a:graphicData uri="http://schemas.openxmlformats.org/drawingml/2006/table">
            <a:tbl>
              <a:tblPr rtl="1"/>
              <a:tblGrid>
                <a:gridCol w="2051594"/>
                <a:gridCol w="1289323"/>
                <a:gridCol w="5084025"/>
              </a:tblGrid>
              <a:tr h="687119">
                <a:tc>
                  <a:txBody>
                    <a:bodyPr/>
                    <a:lstStyle/>
                    <a:p>
                      <a:pPr algn="ctr" rtl="1">
                        <a:lnSpc>
                          <a:spcPct val="115000"/>
                        </a:lnSpc>
                        <a:spcAft>
                          <a:spcPts val="1000"/>
                        </a:spcAft>
                      </a:pPr>
                      <a:r>
                        <a:rPr lang="fa-IR" sz="1800" b="1" dirty="0">
                          <a:latin typeface="Calibri"/>
                          <a:ea typeface="Calibri"/>
                          <a:cs typeface="B Nazanin" pitchFamily="2" charset="-78"/>
                        </a:rPr>
                        <a:t>	</a:t>
                      </a:r>
                      <a:r>
                        <a:rPr lang="fa-IR" sz="1800" b="1" dirty="0">
                          <a:solidFill>
                            <a:srgbClr val="000000"/>
                          </a:solidFill>
                          <a:latin typeface="BYagut"/>
                          <a:ea typeface="Calibri"/>
                          <a:cs typeface="B Nazanin" pitchFamily="2" charset="-78"/>
                        </a:rPr>
                        <a:t>دور سر براي سن </a:t>
                      </a:r>
                      <a:endParaRPr lang="en-US" sz="1800" b="1" dirty="0">
                        <a:latin typeface="Calibri"/>
                        <a:ea typeface="Calibri"/>
                        <a:cs typeface="B Nazanin" pitchFamily="2" charset="-78"/>
                      </a:endParaRPr>
                    </a:p>
                  </a:txBody>
                  <a:tcPr marL="44183" marR="44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1">
                        <a:lnSpc>
                          <a:spcPct val="115000"/>
                        </a:lnSpc>
                        <a:spcAft>
                          <a:spcPts val="1000"/>
                        </a:spcAft>
                      </a:pPr>
                      <a:r>
                        <a:rPr lang="fa-IR" sz="1800" b="1">
                          <a:solidFill>
                            <a:srgbClr val="000000"/>
                          </a:solidFill>
                          <a:latin typeface="BYagut"/>
                          <a:ea typeface="Calibri"/>
                          <a:cs typeface="B Nazanin" pitchFamily="2" charset="-78"/>
                        </a:rPr>
                        <a:t>طبقه‌بندي </a:t>
                      </a:r>
                      <a:endParaRPr lang="en-US" sz="1800" b="1">
                        <a:latin typeface="Calibri"/>
                        <a:ea typeface="Calibri"/>
                        <a:cs typeface="B Nazanin" pitchFamily="2" charset="-78"/>
                      </a:endParaRPr>
                    </a:p>
                  </a:txBody>
                  <a:tcPr marL="44183" marR="44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1">
                        <a:lnSpc>
                          <a:spcPct val="115000"/>
                        </a:lnSpc>
                        <a:spcAft>
                          <a:spcPts val="1000"/>
                        </a:spcAft>
                      </a:pPr>
                      <a:r>
                        <a:rPr lang="fa-IR" sz="1800" b="1">
                          <a:solidFill>
                            <a:srgbClr val="000000"/>
                          </a:solidFill>
                          <a:latin typeface="BYagut"/>
                          <a:ea typeface="Calibri"/>
                          <a:cs typeface="B Nazanin" pitchFamily="2" charset="-78"/>
                        </a:rPr>
                        <a:t>اقدام </a:t>
                      </a:r>
                      <a:endParaRPr lang="en-US" sz="1800" b="1">
                        <a:latin typeface="Calibri"/>
                        <a:ea typeface="Calibri"/>
                        <a:cs typeface="B Nazanin" pitchFamily="2" charset="-78"/>
                      </a:endParaRPr>
                    </a:p>
                  </a:txBody>
                  <a:tcPr marL="44183" marR="44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935788">
                <a:tc>
                  <a:txBody>
                    <a:bodyPr/>
                    <a:lstStyle/>
                    <a:p>
                      <a:pPr marL="342900" marR="228600" lvl="0" indent="-342900" algn="r" defTabSz="914400" rtl="1" eaLnBrk="1" fontAlgn="auto" latinLnBrk="0" hangingPunct="1">
                        <a:lnSpc>
                          <a:spcPct val="100000"/>
                        </a:lnSpc>
                        <a:spcBef>
                          <a:spcPts val="0"/>
                        </a:spcBef>
                        <a:spcAft>
                          <a:spcPts val="0"/>
                        </a:spcAft>
                        <a:buClrTx/>
                        <a:buSzTx/>
                        <a:buFont typeface="Wingdings"/>
                        <a:buNone/>
                        <a:tabLst>
                          <a:tab pos="2637155" algn="ctr"/>
                          <a:tab pos="5274310" algn="r"/>
                          <a:tab pos="201295" algn="l"/>
                          <a:tab pos="2637155" algn="ctr"/>
                          <a:tab pos="5274310" algn="r"/>
                        </a:tabLst>
                        <a:defRPr/>
                      </a:pPr>
                      <a:r>
                        <a:rPr lang="fa-IR" sz="1800" b="1" kern="1200" dirty="0" smtClean="0">
                          <a:solidFill>
                            <a:schemeClr val="tx1"/>
                          </a:solidFill>
                          <a:latin typeface="+mn-lt"/>
                          <a:ea typeface="+mn-ea"/>
                          <a:cs typeface="B Nazanin" pitchFamily="2" charset="-78"/>
                        </a:rPr>
                        <a:t>پايين</a:t>
                      </a:r>
                      <a:r>
                        <a:rPr lang="en-US" sz="1800" b="1" kern="1200" dirty="0" smtClean="0">
                          <a:solidFill>
                            <a:schemeClr val="tx1"/>
                          </a:solidFill>
                          <a:latin typeface="+mn-lt"/>
                          <a:ea typeface="+mn-ea"/>
                          <a:cs typeface="B Nazanin" pitchFamily="2" charset="-78"/>
                        </a:rPr>
                        <a:t>3 z- score </a:t>
                      </a:r>
                      <a:r>
                        <a:rPr lang="fa-IR" sz="1800" b="1" kern="1200" dirty="0" smtClean="0">
                          <a:solidFill>
                            <a:schemeClr val="tx1"/>
                          </a:solidFill>
                          <a:latin typeface="+mn-lt"/>
                          <a:ea typeface="+mn-ea"/>
                          <a:cs typeface="B Nazanin" pitchFamily="2" charset="-78"/>
                        </a:rPr>
                        <a:t>–</a:t>
                      </a:r>
                      <a:endParaRPr lang="en-US" sz="1800" b="1" kern="1200" dirty="0" smtClean="0">
                        <a:solidFill>
                          <a:schemeClr val="tx1"/>
                        </a:solidFill>
                        <a:latin typeface="+mn-lt"/>
                        <a:ea typeface="+mn-ea"/>
                        <a:cs typeface="B Nazanin" pitchFamily="2" charset="-78"/>
                      </a:endParaRPr>
                    </a:p>
                    <a:p>
                      <a:pPr marL="342900" marR="228600" lvl="0" indent="-342900" algn="r" rtl="1">
                        <a:spcAft>
                          <a:spcPts val="0"/>
                        </a:spcAft>
                        <a:buFont typeface="Wingdings"/>
                        <a:buNone/>
                        <a:tabLst>
                          <a:tab pos="2637155" algn="ctr"/>
                          <a:tab pos="5274310" algn="r"/>
                          <a:tab pos="201295" algn="l"/>
                          <a:tab pos="2637155" algn="ctr"/>
                          <a:tab pos="5274310" algn="r"/>
                        </a:tabLst>
                      </a:pPr>
                      <a:endParaRPr lang="en-US" sz="1800" b="1"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r" rtl="1">
                        <a:spcAft>
                          <a:spcPts val="0"/>
                        </a:spcAft>
                      </a:pPr>
                      <a:r>
                        <a:rPr lang="ar-SA" sz="1800" b="1">
                          <a:solidFill>
                            <a:srgbClr val="000000"/>
                          </a:solidFill>
                          <a:latin typeface="Times New Roman"/>
                          <a:ea typeface="Times New Roman"/>
                          <a:cs typeface="B Nazanin" pitchFamily="2" charset="-78"/>
                        </a:rPr>
                        <a:t>دور سر كوچك (ميكروسفالي)</a:t>
                      </a:r>
                      <a:endParaRPr lang="en-US" sz="1800" b="1">
                        <a:latin typeface="Times New Roman"/>
                        <a:ea typeface="Times New Roman"/>
                        <a:cs typeface="B Nazanin"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marL="342900" marR="457200" lvl="0" indent="-342900" algn="r" defTabSz="914400" rtl="1" eaLnBrk="1" fontAlgn="auto" latinLnBrk="0" hangingPunct="1">
                        <a:lnSpc>
                          <a:spcPct val="100000"/>
                        </a:lnSpc>
                        <a:spcBef>
                          <a:spcPts val="0"/>
                        </a:spcBef>
                        <a:spcAft>
                          <a:spcPts val="0"/>
                        </a:spcAft>
                        <a:buClrTx/>
                        <a:buSzTx/>
                        <a:buFont typeface="Symbol"/>
                        <a:buNone/>
                        <a:tabLst>
                          <a:tab pos="2637155" algn="ctr"/>
                          <a:tab pos="5274310" algn="r"/>
                          <a:tab pos="174625" algn="l"/>
                          <a:tab pos="457200" algn="l"/>
                          <a:tab pos="2637155" algn="ctr"/>
                          <a:tab pos="5274310" algn="r"/>
                        </a:tabLst>
                        <a:defRPr/>
                      </a:pPr>
                      <a:r>
                        <a:rPr lang="fa-IR" sz="1800" b="1" kern="1200" dirty="0" smtClean="0">
                          <a:solidFill>
                            <a:schemeClr val="tx1"/>
                          </a:solidFill>
                          <a:latin typeface="+mn-lt"/>
                          <a:ea typeface="+mn-ea"/>
                          <a:cs typeface="B Nazanin" pitchFamily="2" charset="-78"/>
                        </a:rPr>
                        <a:t>ارجاع به مركز بهداشتي درماني* </a:t>
                      </a:r>
                      <a:endParaRPr lang="en-US" sz="1800" b="1" kern="1200" dirty="0" smtClean="0">
                        <a:solidFill>
                          <a:schemeClr val="tx1"/>
                        </a:solidFill>
                        <a:latin typeface="+mn-lt"/>
                        <a:ea typeface="+mn-ea"/>
                        <a:cs typeface="B Nazanin" pitchFamily="2" charset="-78"/>
                      </a:endParaRPr>
                    </a:p>
                    <a:p>
                      <a:pPr marL="342900" marR="457200" lvl="0" indent="-342900" algn="r" rtl="1">
                        <a:spcAft>
                          <a:spcPts val="0"/>
                        </a:spcAft>
                        <a:buFont typeface="Symbol"/>
                        <a:buNone/>
                        <a:tabLst>
                          <a:tab pos="2637155" algn="ctr"/>
                          <a:tab pos="5274310" algn="r"/>
                          <a:tab pos="174625" algn="l"/>
                          <a:tab pos="457200" algn="l"/>
                          <a:tab pos="2637155" algn="ctr"/>
                          <a:tab pos="5274310" algn="r"/>
                        </a:tabLst>
                      </a:pPr>
                      <a:endParaRPr lang="en-US" sz="1800" b="1"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r>
              <a:tr h="1159218">
                <a:tc>
                  <a:txBody>
                    <a:bodyPr/>
                    <a:lstStyle/>
                    <a:p>
                      <a:pPr algn="ctr" rtl="1">
                        <a:lnSpc>
                          <a:spcPct val="115000"/>
                        </a:lnSpc>
                        <a:spcAft>
                          <a:spcPts val="1000"/>
                        </a:spcAft>
                      </a:pPr>
                      <a:r>
                        <a:rPr lang="fa-IR" sz="1800" b="1" dirty="0">
                          <a:solidFill>
                            <a:srgbClr val="000000"/>
                          </a:solidFill>
                          <a:latin typeface="BYagut"/>
                          <a:ea typeface="Calibri"/>
                          <a:cs typeface="B Nazanin" pitchFamily="2" charset="-78"/>
                        </a:rPr>
                        <a:t>  بالاي </a:t>
                      </a:r>
                      <a:r>
                        <a:rPr lang="en-US" sz="1800" b="1" dirty="0">
                          <a:solidFill>
                            <a:srgbClr val="000000"/>
                          </a:solidFill>
                          <a:latin typeface="Calibri"/>
                          <a:ea typeface="Calibri"/>
                          <a:cs typeface="B Nazanin" pitchFamily="2" charset="-78"/>
                        </a:rPr>
                        <a:t>3 z- score </a:t>
                      </a:r>
                      <a:r>
                        <a:rPr lang="fa-IR" sz="1800" b="1" dirty="0">
                          <a:solidFill>
                            <a:srgbClr val="000000"/>
                          </a:solidFill>
                          <a:latin typeface="Calibri"/>
                          <a:ea typeface="Calibri"/>
                          <a:cs typeface="B Nazanin" pitchFamily="2" charset="-78"/>
                        </a:rPr>
                        <a:t>+</a:t>
                      </a:r>
                      <a:endParaRPr lang="en-US" sz="1800" b="1" dirty="0">
                        <a:latin typeface="Calibri"/>
                        <a:ea typeface="Calibri"/>
                        <a:cs typeface="B Nazanin" pitchFamily="2" charset="-78"/>
                      </a:endParaRPr>
                    </a:p>
                  </a:txBody>
                  <a:tcPr marL="44183" marR="44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rtl="1">
                        <a:lnSpc>
                          <a:spcPct val="115000"/>
                        </a:lnSpc>
                        <a:spcAft>
                          <a:spcPts val="1000"/>
                        </a:spcAft>
                      </a:pPr>
                      <a:r>
                        <a:rPr lang="fa-IR" sz="1800" b="1" dirty="0">
                          <a:solidFill>
                            <a:srgbClr val="000000"/>
                          </a:solidFill>
                          <a:latin typeface="BYagut"/>
                          <a:ea typeface="Calibri"/>
                          <a:cs typeface="B Nazanin" pitchFamily="2" charset="-78"/>
                        </a:rPr>
                        <a:t>دور سر بزرگ </a:t>
                      </a:r>
                      <a:endParaRPr lang="en-US" sz="1800" b="1" dirty="0">
                        <a:latin typeface="Calibri"/>
                        <a:ea typeface="Calibri"/>
                        <a:cs typeface="B Nazanin" pitchFamily="2" charset="-78"/>
                      </a:endParaRPr>
                    </a:p>
                    <a:p>
                      <a:pPr algn="ctr" rtl="1">
                        <a:lnSpc>
                          <a:spcPct val="115000"/>
                        </a:lnSpc>
                        <a:spcAft>
                          <a:spcPts val="1000"/>
                        </a:spcAft>
                      </a:pPr>
                      <a:r>
                        <a:rPr lang="fa-IR" sz="1800" b="1" dirty="0">
                          <a:solidFill>
                            <a:srgbClr val="000000"/>
                          </a:solidFill>
                          <a:latin typeface="BYagut"/>
                          <a:ea typeface="Calibri"/>
                          <a:cs typeface="B Nazanin" pitchFamily="2" charset="-78"/>
                        </a:rPr>
                        <a:t>ماكروسفالي </a:t>
                      </a:r>
                      <a:endParaRPr lang="en-US" sz="1800" b="1" dirty="0">
                        <a:latin typeface="Calibri"/>
                        <a:ea typeface="Calibri"/>
                        <a:cs typeface="B Nazanin" pitchFamily="2" charset="-78"/>
                      </a:endParaRPr>
                    </a:p>
                  </a:txBody>
                  <a:tcPr marL="44183" marR="44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lvl="0" rtl="1"/>
                      <a:r>
                        <a:rPr lang="fa-IR" sz="1800" b="1" kern="1200" dirty="0" smtClean="0">
                          <a:solidFill>
                            <a:schemeClr val="tx1"/>
                          </a:solidFill>
                          <a:latin typeface="+mn-lt"/>
                          <a:ea typeface="+mn-ea"/>
                          <a:cs typeface="B Nazanin" pitchFamily="2" charset="-78"/>
                        </a:rPr>
                        <a:t>ارجاع به مركز بهداشتي درماني* </a:t>
                      </a:r>
                      <a:endParaRPr lang="en-US" sz="1800" b="1" kern="1200" dirty="0">
                        <a:solidFill>
                          <a:schemeClr val="tx1"/>
                        </a:solidFill>
                        <a:latin typeface="+mn-lt"/>
                        <a:ea typeface="+mn-ea"/>
                        <a:cs typeface="B Nazanin" pitchFamily="2" charset="-78"/>
                      </a:endParaRPr>
                    </a:p>
                  </a:txBody>
                  <a:tcPr marL="44183" marR="44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r>
              <a:tr h="1558731">
                <a:tc>
                  <a:txBody>
                    <a:bodyPr/>
                    <a:lstStyle/>
                    <a:p>
                      <a:pPr algn="ctr" rtl="1">
                        <a:lnSpc>
                          <a:spcPct val="115000"/>
                        </a:lnSpc>
                        <a:spcAft>
                          <a:spcPts val="1000"/>
                        </a:spcAft>
                      </a:pPr>
                      <a:r>
                        <a:rPr lang="fa-IR" sz="1800" b="1" dirty="0">
                          <a:solidFill>
                            <a:srgbClr val="000000"/>
                          </a:solidFill>
                          <a:latin typeface="Calibri"/>
                          <a:ea typeface="Calibri"/>
                          <a:cs typeface="B Nazanin" pitchFamily="2" charset="-78"/>
                        </a:rPr>
                        <a:t>مساوي</a:t>
                      </a:r>
                      <a:r>
                        <a:rPr lang="en-US" sz="1800" b="1" dirty="0">
                          <a:solidFill>
                            <a:srgbClr val="000000"/>
                          </a:solidFill>
                          <a:latin typeface="Calibri"/>
                          <a:ea typeface="Calibri"/>
                          <a:cs typeface="B Nazanin" pitchFamily="2" charset="-78"/>
                        </a:rPr>
                        <a:t>-3 z- score</a:t>
                      </a:r>
                      <a:r>
                        <a:rPr lang="fa-IR" sz="1800" b="1" dirty="0">
                          <a:solidFill>
                            <a:srgbClr val="000000"/>
                          </a:solidFill>
                          <a:latin typeface="Calibri"/>
                          <a:ea typeface="Calibri"/>
                          <a:cs typeface="B Nazanin" pitchFamily="2" charset="-78"/>
                        </a:rPr>
                        <a:t> تا</a:t>
                      </a:r>
                      <a:r>
                        <a:rPr lang="en-US" sz="1800" b="1" dirty="0">
                          <a:solidFill>
                            <a:srgbClr val="000000"/>
                          </a:solidFill>
                          <a:latin typeface="Calibri"/>
                          <a:ea typeface="Calibri"/>
                          <a:cs typeface="B Nazanin" pitchFamily="2" charset="-78"/>
                        </a:rPr>
                        <a:t>3 z- score </a:t>
                      </a:r>
                      <a:r>
                        <a:rPr lang="fa-IR" sz="1800" b="1" dirty="0">
                          <a:solidFill>
                            <a:srgbClr val="000000"/>
                          </a:solidFill>
                          <a:latin typeface="Calibri"/>
                          <a:ea typeface="Calibri"/>
                          <a:cs typeface="B Nazanin" pitchFamily="2" charset="-78"/>
                        </a:rPr>
                        <a:t>+ و غيرموازي با خط </a:t>
                      </a:r>
                      <a:r>
                        <a:rPr lang="en-US" sz="1800" b="1" dirty="0">
                          <a:solidFill>
                            <a:srgbClr val="000000"/>
                          </a:solidFill>
                          <a:latin typeface="Calibri"/>
                          <a:ea typeface="Calibri"/>
                          <a:cs typeface="B Nazanin" pitchFamily="2" charset="-78"/>
                        </a:rPr>
                        <a:t>z- score</a:t>
                      </a:r>
                      <a:r>
                        <a:rPr lang="fa-IR" sz="1800" b="1" dirty="0">
                          <a:solidFill>
                            <a:srgbClr val="000000"/>
                          </a:solidFill>
                          <a:latin typeface="Calibri"/>
                          <a:ea typeface="Calibri"/>
                          <a:cs typeface="B Nazanin" pitchFamily="2" charset="-78"/>
                        </a:rPr>
                        <a:t>  يا </a:t>
                      </a:r>
                      <a:endParaRPr lang="en-US" sz="1800" b="1" dirty="0">
                        <a:latin typeface="Calibri"/>
                        <a:ea typeface="Calibri"/>
                        <a:cs typeface="B Nazanin" pitchFamily="2" charset="-78"/>
                      </a:endParaRPr>
                    </a:p>
                    <a:p>
                      <a:pPr algn="ctr" rtl="1">
                        <a:lnSpc>
                          <a:spcPct val="115000"/>
                        </a:lnSpc>
                        <a:spcAft>
                          <a:spcPts val="1000"/>
                        </a:spcAft>
                      </a:pPr>
                      <a:r>
                        <a:rPr lang="fa-IR" sz="1800" b="1" dirty="0">
                          <a:solidFill>
                            <a:srgbClr val="000000"/>
                          </a:solidFill>
                          <a:latin typeface="Calibri"/>
                          <a:ea typeface="Calibri"/>
                          <a:cs typeface="B Nazanin" pitchFamily="2" charset="-78"/>
                        </a:rPr>
                        <a:t>روند افزايش دور سر نامعلوم </a:t>
                      </a:r>
                      <a:endParaRPr lang="en-US" sz="1800" b="1" dirty="0">
                        <a:latin typeface="Calibri"/>
                        <a:ea typeface="Calibri"/>
                        <a:cs typeface="B Nazanin" pitchFamily="2" charset="-78"/>
                      </a:endParaRPr>
                    </a:p>
                  </a:txBody>
                  <a:tcPr marL="44183" marR="44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1">
                        <a:lnSpc>
                          <a:spcPct val="115000"/>
                        </a:lnSpc>
                        <a:spcAft>
                          <a:spcPts val="1000"/>
                        </a:spcAft>
                      </a:pPr>
                      <a:r>
                        <a:rPr lang="fa-IR" sz="1800" b="1">
                          <a:solidFill>
                            <a:srgbClr val="000000"/>
                          </a:solidFill>
                          <a:latin typeface="BYagut"/>
                          <a:ea typeface="Calibri"/>
                          <a:cs typeface="B Nazanin" pitchFamily="2" charset="-78"/>
                        </a:rPr>
                        <a:t>احتمال مشكل دورسر </a:t>
                      </a:r>
                      <a:endParaRPr lang="en-US" sz="1800" b="1">
                        <a:latin typeface="Calibri"/>
                        <a:ea typeface="Calibri"/>
                        <a:cs typeface="B Nazanin" pitchFamily="2" charset="-78"/>
                      </a:endParaRPr>
                    </a:p>
                  </a:txBody>
                  <a:tcPr marL="44183" marR="44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342900" lvl="0" indent="-342900" algn="r" rtl="1">
                        <a:lnSpc>
                          <a:spcPct val="115000"/>
                        </a:lnSpc>
                        <a:spcAft>
                          <a:spcPts val="0"/>
                        </a:spcAft>
                        <a:buFont typeface="Wingdings"/>
                        <a:buChar char=""/>
                      </a:pPr>
                      <a:r>
                        <a:rPr lang="fa-IR" sz="1800" b="1" dirty="0">
                          <a:solidFill>
                            <a:srgbClr val="000000"/>
                          </a:solidFill>
                          <a:latin typeface="BYagut"/>
                          <a:ea typeface="Calibri"/>
                          <a:cs typeface="B Nazanin" pitchFamily="2" charset="-78"/>
                        </a:rPr>
                        <a:t>پي‌گيري</a:t>
                      </a:r>
                      <a:endParaRPr lang="en-US" sz="1800" b="1" dirty="0">
                        <a:latin typeface="Calibri"/>
                        <a:ea typeface="Calibri"/>
                        <a:cs typeface="B Nazanin" pitchFamily="2" charset="-78"/>
                      </a:endParaRPr>
                    </a:p>
                    <a:p>
                      <a:pPr marL="742950" lvl="1" indent="-285750" algn="r" rtl="1">
                        <a:lnSpc>
                          <a:spcPct val="115000"/>
                        </a:lnSpc>
                        <a:spcAft>
                          <a:spcPts val="0"/>
                        </a:spcAft>
                        <a:buFont typeface="Courier New"/>
                        <a:buChar char="o"/>
                      </a:pPr>
                      <a:r>
                        <a:rPr lang="fa-IR" sz="1800" b="1" dirty="0">
                          <a:solidFill>
                            <a:srgbClr val="000000"/>
                          </a:solidFill>
                          <a:latin typeface="BYagut"/>
                          <a:ea typeface="Calibri"/>
                          <a:cs typeface="B Nazanin" pitchFamily="2" charset="-78"/>
                        </a:rPr>
                        <a:t> زير 6 ماه 2 هفته بعد</a:t>
                      </a:r>
                      <a:endParaRPr lang="en-US" sz="1800" b="1" dirty="0">
                        <a:latin typeface="Calibri"/>
                        <a:ea typeface="Calibri"/>
                        <a:cs typeface="B Nazanin" pitchFamily="2" charset="-78"/>
                      </a:endParaRPr>
                    </a:p>
                    <a:p>
                      <a:pPr marL="742950" lvl="1" indent="-285750" algn="r" rtl="1">
                        <a:lnSpc>
                          <a:spcPct val="115000"/>
                        </a:lnSpc>
                        <a:spcAft>
                          <a:spcPts val="0"/>
                        </a:spcAft>
                        <a:buFont typeface="Courier New"/>
                        <a:buChar char="o"/>
                      </a:pPr>
                      <a:r>
                        <a:rPr lang="fa-IR" sz="1800" b="1" dirty="0">
                          <a:solidFill>
                            <a:srgbClr val="000000"/>
                          </a:solidFill>
                          <a:latin typeface="BYagut"/>
                          <a:ea typeface="Calibri"/>
                          <a:cs typeface="B Nazanin" pitchFamily="2" charset="-78"/>
                        </a:rPr>
                        <a:t> بالاي 6 ماه </a:t>
                      </a:r>
                      <a:r>
                        <a:rPr lang="fa-IR" sz="1800" b="1" dirty="0" smtClean="0">
                          <a:solidFill>
                            <a:srgbClr val="000000"/>
                          </a:solidFill>
                          <a:latin typeface="BYagut"/>
                          <a:ea typeface="Calibri"/>
                          <a:cs typeface="B Nazanin" pitchFamily="2" charset="-78"/>
                        </a:rPr>
                        <a:t>30 روز بعد</a:t>
                      </a:r>
                      <a:endParaRPr lang="en-US" sz="1800" b="1" dirty="0">
                        <a:latin typeface="Calibri"/>
                        <a:ea typeface="Calibri"/>
                        <a:cs typeface="B Nazanin" pitchFamily="2" charset="-78"/>
                      </a:endParaRPr>
                    </a:p>
                  </a:txBody>
                  <a:tcPr marL="44183" marR="44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987735">
                <a:tc>
                  <a:txBody>
                    <a:bodyPr/>
                    <a:lstStyle/>
                    <a:p>
                      <a:pPr algn="ctr" rtl="1">
                        <a:lnSpc>
                          <a:spcPct val="115000"/>
                        </a:lnSpc>
                        <a:spcAft>
                          <a:spcPts val="1000"/>
                        </a:spcAft>
                      </a:pPr>
                      <a:r>
                        <a:rPr lang="fa-IR" sz="1800" b="1" dirty="0">
                          <a:solidFill>
                            <a:srgbClr val="000000"/>
                          </a:solidFill>
                          <a:latin typeface="Calibri"/>
                          <a:ea typeface="Calibri"/>
                          <a:cs typeface="B Nazanin" pitchFamily="2" charset="-78"/>
                        </a:rPr>
                        <a:t>مساوي</a:t>
                      </a:r>
                      <a:r>
                        <a:rPr lang="en-US" sz="1800" b="1" dirty="0">
                          <a:solidFill>
                            <a:srgbClr val="000000"/>
                          </a:solidFill>
                          <a:latin typeface="Calibri"/>
                          <a:ea typeface="Calibri"/>
                          <a:cs typeface="B Nazanin" pitchFamily="2" charset="-78"/>
                        </a:rPr>
                        <a:t>-3 z- score</a:t>
                      </a:r>
                      <a:r>
                        <a:rPr lang="fa-IR" sz="1800" b="1" dirty="0">
                          <a:solidFill>
                            <a:srgbClr val="000000"/>
                          </a:solidFill>
                          <a:latin typeface="Calibri"/>
                          <a:ea typeface="Calibri"/>
                          <a:cs typeface="B Nazanin" pitchFamily="2" charset="-78"/>
                        </a:rPr>
                        <a:t> تا</a:t>
                      </a:r>
                      <a:r>
                        <a:rPr lang="en-US" sz="1800" b="1" dirty="0">
                          <a:solidFill>
                            <a:srgbClr val="000000"/>
                          </a:solidFill>
                          <a:latin typeface="Calibri"/>
                          <a:ea typeface="Calibri"/>
                          <a:cs typeface="B Nazanin" pitchFamily="2" charset="-78"/>
                        </a:rPr>
                        <a:t>3 z- score </a:t>
                      </a:r>
                      <a:r>
                        <a:rPr lang="fa-IR" sz="1800" b="1" dirty="0">
                          <a:solidFill>
                            <a:srgbClr val="000000"/>
                          </a:solidFill>
                          <a:latin typeface="Calibri"/>
                          <a:ea typeface="Calibri"/>
                          <a:cs typeface="B Nazanin" pitchFamily="2" charset="-78"/>
                        </a:rPr>
                        <a:t>+ و موازي با خط</a:t>
                      </a:r>
                      <a:r>
                        <a:rPr lang="en-US" sz="1800" b="1" dirty="0">
                          <a:solidFill>
                            <a:srgbClr val="000000"/>
                          </a:solidFill>
                          <a:latin typeface="Calibri"/>
                          <a:ea typeface="Calibri"/>
                          <a:cs typeface="B Nazanin" pitchFamily="2" charset="-78"/>
                        </a:rPr>
                        <a:t> z- </a:t>
                      </a:r>
                      <a:r>
                        <a:rPr lang="en-US" sz="1800" b="1" dirty="0" smtClean="0">
                          <a:solidFill>
                            <a:srgbClr val="000000"/>
                          </a:solidFill>
                          <a:latin typeface="Calibri"/>
                          <a:ea typeface="Calibri"/>
                          <a:cs typeface="B Nazanin" pitchFamily="2" charset="-78"/>
                        </a:rPr>
                        <a:t>score</a:t>
                      </a:r>
                      <a:r>
                        <a:rPr lang="en-US" sz="1800" b="1" dirty="0" smtClean="0">
                          <a:solidFill>
                            <a:srgbClr val="000000"/>
                          </a:solidFill>
                          <a:latin typeface="B Nazanin"/>
                          <a:ea typeface="Calibri"/>
                          <a:cs typeface="B Nazanin" pitchFamily="2" charset="-78"/>
                        </a:rPr>
                        <a:t> </a:t>
                      </a:r>
                      <a:endParaRPr lang="en-US" sz="1800" b="1" dirty="0">
                        <a:latin typeface="Calibri"/>
                        <a:ea typeface="Calibri"/>
                        <a:cs typeface="B Nazanin" pitchFamily="2" charset="-78"/>
                      </a:endParaRPr>
                    </a:p>
                  </a:txBody>
                  <a:tcPr marL="44183" marR="44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1">
                        <a:lnSpc>
                          <a:spcPct val="115000"/>
                        </a:lnSpc>
                        <a:spcAft>
                          <a:spcPts val="1000"/>
                        </a:spcAft>
                      </a:pPr>
                      <a:r>
                        <a:rPr lang="fa-IR" sz="1800" b="1">
                          <a:solidFill>
                            <a:srgbClr val="000000"/>
                          </a:solidFill>
                          <a:latin typeface="BYagut"/>
                          <a:ea typeface="Calibri"/>
                          <a:cs typeface="B Nazanin" pitchFamily="2" charset="-78"/>
                        </a:rPr>
                        <a:t>دور سر طبيعي </a:t>
                      </a:r>
                      <a:endParaRPr lang="en-US" sz="1800" b="1">
                        <a:latin typeface="Calibri"/>
                        <a:ea typeface="Calibri"/>
                        <a:cs typeface="B Nazanin" pitchFamily="2" charset="-78"/>
                      </a:endParaRPr>
                    </a:p>
                  </a:txBody>
                  <a:tcPr marL="44183" marR="44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lvl="0" algn="r" rtl="1"/>
                      <a:r>
                        <a:rPr lang="fa-IR" sz="1800" b="1" kern="1200" dirty="0" smtClean="0">
                          <a:solidFill>
                            <a:schemeClr val="tx1"/>
                          </a:solidFill>
                          <a:latin typeface="+mn-lt"/>
                          <a:ea typeface="+mn-ea"/>
                          <a:cs typeface="B Nazanin" pitchFamily="2" charset="-78"/>
                        </a:rPr>
                        <a:t>تشويق مادر برای انجام مراقبت‌هاي بعدي</a:t>
                      </a:r>
                      <a:r>
                        <a:rPr lang="en-US" sz="1800" b="1" kern="1200" dirty="0" smtClean="0">
                          <a:solidFill>
                            <a:schemeClr val="tx1"/>
                          </a:solidFill>
                          <a:latin typeface="+mn-lt"/>
                          <a:ea typeface="+mn-ea"/>
                          <a:cs typeface="B Nazanin" pitchFamily="2" charset="-78"/>
                        </a:rPr>
                        <a:t> </a:t>
                      </a:r>
                      <a:endParaRPr lang="en-US" sz="1800" b="1" kern="1200" dirty="0">
                        <a:solidFill>
                          <a:schemeClr val="tx1"/>
                        </a:solidFill>
                        <a:latin typeface="+mn-lt"/>
                        <a:ea typeface="+mn-ea"/>
                        <a:cs typeface="B Nazanin" pitchFamily="2" charset="-78"/>
                      </a:endParaRPr>
                    </a:p>
                  </a:txBody>
                  <a:tcPr marL="44183" marR="44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pic>
        <p:nvPicPr>
          <p:cNvPr id="4" name="Picture 3" descr="4.bmp"/>
          <p:cNvPicPr>
            <a:picLocks noChangeAspect="1"/>
          </p:cNvPicPr>
          <p:nvPr/>
        </p:nvPicPr>
        <p:blipFill>
          <a:blip r:embed="rId3"/>
          <a:stretch>
            <a:fillRect/>
          </a:stretch>
        </p:blipFill>
        <p:spPr>
          <a:xfrm>
            <a:off x="395536" y="1052736"/>
            <a:ext cx="3168352" cy="2859997"/>
          </a:xfrm>
          <a:prstGeom prst="rect">
            <a:avLst/>
          </a:prstGeom>
        </p:spPr>
      </p:pic>
      <p:pic>
        <p:nvPicPr>
          <p:cNvPr id="6" name="51">
            <a:hlinkClick r:id="" action="ppaction://media"/>
          </p:cNvPr>
          <p:cNvPicPr>
            <a:picLocks noRot="1" noChangeAspect="1"/>
          </p:cNvPicPr>
          <p:nvPr>
            <a:wavAudioFile r:embed="rId1" name="51"/>
          </p:nvPr>
        </p:nvPicPr>
        <p:blipFill>
          <a:blip r:embed="rId4"/>
          <a:stretch>
            <a:fillRect/>
          </a:stretch>
        </p:blipFill>
        <p:spPr>
          <a:xfrm>
            <a:off x="1066800" y="5562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7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dirty="0">
                <a:solidFill>
                  <a:schemeClr val="tx1"/>
                </a:solidFill>
                <a:cs typeface="B Yagut" pitchFamily="2" charset="-78"/>
              </a:rPr>
              <a:t>روش صحیح اندازه گیری محیط میانی بازو</a:t>
            </a:r>
            <a:br>
              <a:rPr lang="fa-IR" sz="2800" dirty="0">
                <a:solidFill>
                  <a:schemeClr val="tx1"/>
                </a:solidFill>
                <a:cs typeface="B Yagut" pitchFamily="2" charset="-78"/>
              </a:rPr>
            </a:br>
            <a:endParaRPr lang="en-US" sz="2800" dirty="0">
              <a:solidFill>
                <a:schemeClr val="tx1"/>
              </a:solidFill>
              <a:cs typeface="B Yagut" pitchFamily="2" charset="-78"/>
            </a:endParaRPr>
          </a:p>
        </p:txBody>
      </p:sp>
      <p:sp>
        <p:nvSpPr>
          <p:cNvPr id="3" name="Content Placeholder 2"/>
          <p:cNvSpPr>
            <a:spLocks noGrp="1"/>
          </p:cNvSpPr>
          <p:nvPr>
            <p:ph idx="1"/>
          </p:nvPr>
        </p:nvSpPr>
        <p:spPr>
          <a:xfrm>
            <a:off x="762000" y="1142984"/>
            <a:ext cx="8229600" cy="4221179"/>
          </a:xfrm>
        </p:spPr>
        <p:txBody>
          <a:bodyPr>
            <a:normAutofit/>
          </a:bodyPr>
          <a:lstStyle/>
          <a:p>
            <a:pPr algn="r" rtl="1">
              <a:lnSpc>
                <a:spcPct val="150000"/>
              </a:lnSpc>
              <a:buNone/>
            </a:pPr>
            <a:endParaRPr lang="en-US" sz="2000" dirty="0" smtClean="0">
              <a:cs typeface="B Yagut" pitchFamily="2" charset="-78"/>
            </a:endParaRPr>
          </a:p>
          <a:p>
            <a:pPr algn="r" rtl="1">
              <a:lnSpc>
                <a:spcPct val="150000"/>
              </a:lnSpc>
              <a:buNone/>
            </a:pPr>
            <a:r>
              <a:rPr lang="ar-SA" sz="2000" dirty="0" smtClean="0">
                <a:cs typeface="B Yagut" pitchFamily="2" charset="-78"/>
              </a:rPr>
              <a:t>نوار </a:t>
            </a:r>
            <a:r>
              <a:rPr lang="en-US" sz="2000" dirty="0" smtClean="0">
                <a:cs typeface="B Yagut" pitchFamily="2" charset="-78"/>
              </a:rPr>
              <a:t>MUAC</a:t>
            </a:r>
          </a:p>
          <a:p>
            <a:pPr algn="r" rtl="1">
              <a:lnSpc>
                <a:spcPct val="150000"/>
              </a:lnSpc>
              <a:buNone/>
            </a:pPr>
            <a:endParaRPr lang="fa-IR" sz="2000" dirty="0">
              <a:cs typeface="B Yagut" pitchFamily="2" charset="-78"/>
            </a:endParaRPr>
          </a:p>
          <a:p>
            <a:pPr marL="0" indent="0" algn="r" rtl="1">
              <a:lnSpc>
                <a:spcPct val="150000"/>
              </a:lnSpc>
              <a:buNone/>
            </a:pPr>
            <a:r>
              <a:rPr lang="ar-SA" sz="2000" dirty="0" smtClean="0">
                <a:cs typeface="B Yagut" pitchFamily="2" charset="-78"/>
              </a:rPr>
              <a:t>نوار </a:t>
            </a:r>
            <a:r>
              <a:rPr lang="en-US" sz="2000" dirty="0">
                <a:cs typeface="B Yagut" pitchFamily="2" charset="-78"/>
              </a:rPr>
              <a:t>MUAC  </a:t>
            </a:r>
            <a:r>
              <a:rPr lang="fa-IR" sz="2000" dirty="0">
                <a:cs typeface="B Yagut" pitchFamily="2" charset="-78"/>
              </a:rPr>
              <a:t>تکه متری </a:t>
            </a:r>
            <a:r>
              <a:rPr lang="fa-IR" sz="2000" dirty="0" smtClean="0">
                <a:cs typeface="B Yagut" pitchFamily="2" charset="-78"/>
              </a:rPr>
              <a:t>است که به</a:t>
            </a:r>
          </a:p>
          <a:p>
            <a:pPr marL="0" indent="0" algn="r" rtl="1">
              <a:lnSpc>
                <a:spcPct val="150000"/>
              </a:lnSpc>
              <a:buNone/>
            </a:pPr>
            <a:r>
              <a:rPr lang="fa-IR" sz="2000" dirty="0" smtClean="0">
                <a:cs typeface="B Yagut" pitchFamily="2" charset="-78"/>
              </a:rPr>
              <a:t> </a:t>
            </a:r>
            <a:r>
              <a:rPr lang="fa-IR" sz="2000" dirty="0">
                <a:cs typeface="B Yagut" pitchFamily="2" charset="-78"/>
              </a:rPr>
              <a:t>شکلی طراحی شده تا </a:t>
            </a:r>
            <a:r>
              <a:rPr lang="fa-IR" sz="2000" dirty="0" smtClean="0">
                <a:cs typeface="B Yagut" pitchFamily="2" charset="-78"/>
              </a:rPr>
              <a:t>بتوان محیط</a:t>
            </a:r>
          </a:p>
          <a:p>
            <a:pPr marL="0" indent="0" algn="r" rtl="1">
              <a:lnSpc>
                <a:spcPct val="150000"/>
              </a:lnSpc>
              <a:buNone/>
            </a:pPr>
            <a:r>
              <a:rPr lang="fa-IR" sz="2000" dirty="0" smtClean="0">
                <a:cs typeface="B Yagut" pitchFamily="2" charset="-78"/>
              </a:rPr>
              <a:t> میانه </a:t>
            </a:r>
            <a:r>
              <a:rPr lang="fa-IR" sz="2000" dirty="0">
                <a:cs typeface="B Yagut" pitchFamily="2" charset="-78"/>
              </a:rPr>
              <a:t>دور بازو را </a:t>
            </a:r>
            <a:r>
              <a:rPr lang="fa-IR" sz="2000" dirty="0" smtClean="0">
                <a:cs typeface="B Yagut" pitchFamily="2" charset="-78"/>
              </a:rPr>
              <a:t>به</a:t>
            </a:r>
          </a:p>
          <a:p>
            <a:pPr marL="0" indent="0" algn="r" rtl="1">
              <a:lnSpc>
                <a:spcPct val="150000"/>
              </a:lnSpc>
              <a:buNone/>
            </a:pPr>
            <a:r>
              <a:rPr lang="fa-IR" sz="2000" dirty="0" smtClean="0">
                <a:cs typeface="B Yagut" pitchFamily="2" charset="-78"/>
              </a:rPr>
              <a:t> </a:t>
            </a:r>
            <a:r>
              <a:rPr lang="fa-IR" sz="2000" dirty="0">
                <a:cs typeface="B Yagut" pitchFamily="2" charset="-78"/>
              </a:rPr>
              <a:t>راحتی اندازه گیری کرد. </a:t>
            </a:r>
            <a:endParaRPr lang="en-US" sz="2000" dirty="0">
              <a:cs typeface="B Yagut" pitchFamily="2" charset="-78"/>
            </a:endParaRPr>
          </a:p>
        </p:txBody>
      </p:sp>
      <p:pic>
        <p:nvPicPr>
          <p:cNvPr id="6146" name="Picture 4" descr="Description: MUAC Stri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27285">
            <a:off x="-844153" y="3138561"/>
            <a:ext cx="92784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52">
            <a:hlinkClick r:id="" action="ppaction://media"/>
          </p:cNvPr>
          <p:cNvPicPr>
            <a:picLocks noRot="1" noChangeAspect="1"/>
          </p:cNvPicPr>
          <p:nvPr>
            <a:wavAudioFile r:embed="rId1" name="52"/>
          </p:nvPr>
        </p:nvPicPr>
        <p:blipFill>
          <a:blip r:embed="rId4"/>
          <a:stretch>
            <a:fillRect/>
          </a:stretch>
        </p:blipFill>
        <p:spPr>
          <a:xfrm>
            <a:off x="1600200" y="5334000"/>
            <a:ext cx="304800" cy="304800"/>
          </a:xfrm>
          <a:prstGeom prst="rect">
            <a:avLst/>
          </a:prstGeom>
        </p:spPr>
      </p:pic>
    </p:spTree>
    <p:extLst>
      <p:ext uri="{BB962C8B-B14F-4D97-AF65-F5344CB8AC3E}">
        <p14:creationId xmlns:p14="http://schemas.microsoft.com/office/powerpoint/2010/main" val="3811106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6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3200" dirty="0">
                <a:solidFill>
                  <a:schemeClr val="tx1"/>
                </a:solidFill>
                <a:cs typeface="B Yagut" pitchFamily="2" charset="-78"/>
              </a:rPr>
              <a:t>روش صحیح اندازه گیری محیط میانی </a:t>
            </a:r>
            <a:r>
              <a:rPr lang="fa-IR" sz="3200" dirty="0" smtClean="0">
                <a:solidFill>
                  <a:schemeClr val="tx1"/>
                </a:solidFill>
                <a:cs typeface="B Yagut" pitchFamily="2" charset="-78"/>
              </a:rPr>
              <a:t>بازو</a:t>
            </a:r>
            <a:endParaRPr lang="en-US" sz="3200" dirty="0">
              <a:solidFill>
                <a:schemeClr val="tx1"/>
              </a:solidFill>
              <a:cs typeface="B Yagut" pitchFamily="2" charset="-78"/>
            </a:endParaRPr>
          </a:p>
        </p:txBody>
      </p:sp>
      <p:sp>
        <p:nvSpPr>
          <p:cNvPr id="3" name="Content Placeholder 2"/>
          <p:cNvSpPr>
            <a:spLocks noGrp="1"/>
          </p:cNvSpPr>
          <p:nvPr>
            <p:ph idx="1"/>
          </p:nvPr>
        </p:nvSpPr>
        <p:spPr>
          <a:xfrm>
            <a:off x="457200" y="1428736"/>
            <a:ext cx="8229600" cy="4929222"/>
          </a:xfrm>
        </p:spPr>
        <p:txBody>
          <a:bodyPr>
            <a:noAutofit/>
          </a:bodyPr>
          <a:lstStyle/>
          <a:p>
            <a:pPr lvl="0" algn="r" rtl="1">
              <a:buFont typeface="Wingdings" pitchFamily="2" charset="2"/>
              <a:buChar char="Ø"/>
            </a:pPr>
            <a:r>
              <a:rPr lang="fa-IR" sz="2800" dirty="0">
                <a:cs typeface="B Yagut" pitchFamily="2" charset="-78"/>
              </a:rPr>
              <a:t>بازوی چپ را خم کنید و پس از پیدا کردن راس آرنج و شانه ، نقاط مذکور را با خودکار علامت بزنید.</a:t>
            </a:r>
            <a:endParaRPr lang="en-US" sz="2800" dirty="0">
              <a:cs typeface="B Yagut" pitchFamily="2" charset="-78"/>
            </a:endParaRPr>
          </a:p>
          <a:p>
            <a:pPr lvl="0" algn="r" rtl="1">
              <a:buFont typeface="Wingdings" pitchFamily="2" charset="2"/>
              <a:buChar char="Ø"/>
            </a:pPr>
            <a:r>
              <a:rPr lang="fa-IR" sz="2800" dirty="0">
                <a:cs typeface="B Yagut" pitchFamily="2" charset="-78"/>
              </a:rPr>
              <a:t>نقطه وسط بین نقاط علامت زده شده را مشخص کنید.</a:t>
            </a:r>
            <a:endParaRPr lang="en-US" sz="2800" dirty="0">
              <a:cs typeface="B Yagut" pitchFamily="2" charset="-78"/>
            </a:endParaRPr>
          </a:p>
          <a:p>
            <a:pPr lvl="0" algn="r" rtl="1">
              <a:buFont typeface="Wingdings" pitchFamily="2" charset="2"/>
              <a:buChar char="Ø"/>
            </a:pPr>
            <a:r>
              <a:rPr lang="fa-IR" sz="2800" dirty="0">
                <a:cs typeface="B Yagut" pitchFamily="2" charset="-78"/>
              </a:rPr>
              <a:t>بعد از این که بازو را در وضعیت ایستاده به سمت پایین قرار دادید، نوار اندازه گیری </a:t>
            </a:r>
            <a:r>
              <a:rPr lang="en-US" sz="2800" dirty="0">
                <a:cs typeface="B Yagut" pitchFamily="2" charset="-78"/>
              </a:rPr>
              <a:t>MUAC </a:t>
            </a:r>
            <a:r>
              <a:rPr lang="fa-IR" sz="2800" dirty="0">
                <a:cs typeface="B Yagut" pitchFamily="2" charset="-78"/>
              </a:rPr>
              <a:t> را دور بازو در نقطه میانی بپیچانید.</a:t>
            </a:r>
            <a:endParaRPr lang="en-US" sz="2800" dirty="0">
              <a:cs typeface="B Yagut" pitchFamily="2" charset="-78"/>
            </a:endParaRPr>
          </a:p>
          <a:p>
            <a:pPr lvl="0" algn="r" rtl="1">
              <a:buFont typeface="Wingdings" pitchFamily="2" charset="2"/>
              <a:buChar char="Ø"/>
            </a:pPr>
            <a:r>
              <a:rPr lang="fa-IR" sz="2800" dirty="0">
                <a:cs typeface="B Yagut" pitchFamily="2" charset="-78"/>
              </a:rPr>
              <a:t>اندازه گیری را با دقت یک میلی متر انجام دهید. </a:t>
            </a:r>
            <a:endParaRPr lang="en-US" sz="2800" dirty="0">
              <a:cs typeface="B Yagut" pitchFamily="2" charset="-78"/>
            </a:endParaRPr>
          </a:p>
          <a:p>
            <a:pPr lvl="0" algn="r" rtl="1">
              <a:buFont typeface="Wingdings" pitchFamily="2" charset="2"/>
              <a:buChar char="Ø"/>
            </a:pPr>
            <a:r>
              <a:rPr lang="fa-IR" sz="2800" dirty="0" smtClean="0">
                <a:cs typeface="B Yagut" pitchFamily="2" charset="-78"/>
              </a:rPr>
              <a:t>برای اطمینان اندازه </a:t>
            </a:r>
            <a:r>
              <a:rPr lang="fa-IR" sz="2800" dirty="0">
                <a:cs typeface="B Yagut" pitchFamily="2" charset="-78"/>
              </a:rPr>
              <a:t>گیری را دو بار انجام </a:t>
            </a:r>
            <a:r>
              <a:rPr lang="fa-IR" sz="2800" dirty="0" smtClean="0">
                <a:cs typeface="B Yagut" pitchFamily="2" charset="-78"/>
              </a:rPr>
              <a:t>دهید و عددی که در </a:t>
            </a:r>
            <a:r>
              <a:rPr lang="fa-IR" sz="2800" dirty="0">
                <a:cs typeface="B Yagut" pitchFamily="2" charset="-78"/>
              </a:rPr>
              <a:t>وسط مستطیل واقع شده است را در نظر </a:t>
            </a:r>
            <a:r>
              <a:rPr lang="fa-IR" sz="2800" dirty="0" smtClean="0">
                <a:cs typeface="B Yagut" pitchFamily="2" charset="-78"/>
              </a:rPr>
              <a:t>بگیرید . </a:t>
            </a:r>
            <a:endParaRPr lang="en-US" sz="2800" dirty="0">
              <a:cs typeface="B Yagut" pitchFamily="2" charset="-78"/>
            </a:endParaRPr>
          </a:p>
          <a:p>
            <a:pPr algn="r">
              <a:buFont typeface="Wingdings" pitchFamily="2" charset="2"/>
              <a:buChar char="Ø"/>
            </a:pPr>
            <a:endParaRPr lang="en-US" sz="2800" b="1" dirty="0">
              <a:cs typeface="B Yagut" pitchFamily="2" charset="-78"/>
            </a:endParaRPr>
          </a:p>
        </p:txBody>
      </p:sp>
      <p:pic>
        <p:nvPicPr>
          <p:cNvPr id="4" name="53">
            <a:hlinkClick r:id="" action="ppaction://media"/>
          </p:cNvPr>
          <p:cNvPicPr>
            <a:picLocks noRot="1" noChangeAspect="1"/>
          </p:cNvPicPr>
          <p:nvPr>
            <a:wavAudioFile r:embed="rId1" name="53"/>
          </p:nvPr>
        </p:nvPicPr>
        <p:blipFill>
          <a:blip r:embed="rId3"/>
          <a:stretch>
            <a:fillRect/>
          </a:stretch>
        </p:blipFill>
        <p:spPr>
          <a:xfrm>
            <a:off x="1295400" y="5562600"/>
            <a:ext cx="304800" cy="304800"/>
          </a:xfrm>
          <a:prstGeom prst="rect">
            <a:avLst/>
          </a:prstGeom>
        </p:spPr>
      </p:pic>
    </p:spTree>
    <p:extLst>
      <p:ext uri="{BB962C8B-B14F-4D97-AF65-F5344CB8AC3E}">
        <p14:creationId xmlns:p14="http://schemas.microsoft.com/office/powerpoint/2010/main" val="1477391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4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6280" y="-13855"/>
            <a:ext cx="37719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55" y="-3089"/>
            <a:ext cx="3765582" cy="464653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6280" y="3124200"/>
            <a:ext cx="4140520" cy="4588720"/>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409" y="3429000"/>
            <a:ext cx="3505200" cy="441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231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533400"/>
            <a:ext cx="3900535" cy="4191000"/>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04800"/>
            <a:ext cx="3962400" cy="460002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2" descr="Description: MUA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041446"/>
            <a:ext cx="2971800" cy="2701636"/>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343400"/>
            <a:ext cx="3355682" cy="2513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36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85860"/>
            <a:ext cx="8229600" cy="5143536"/>
          </a:xfrm>
        </p:spPr>
        <p:txBody>
          <a:bodyPr>
            <a:normAutofit fontScale="85000" lnSpcReduction="20000"/>
          </a:bodyPr>
          <a:lstStyle/>
          <a:p>
            <a:pPr algn="r" rtl="1">
              <a:lnSpc>
                <a:spcPct val="200000"/>
              </a:lnSpc>
              <a:buNone/>
            </a:pPr>
            <a:r>
              <a:rPr lang="en-US" sz="2800" dirty="0" smtClean="0">
                <a:cs typeface="B Yagut" pitchFamily="2" charset="-78"/>
              </a:rPr>
              <a:t> </a:t>
            </a:r>
            <a:r>
              <a:rPr lang="fa-IR" sz="2800" dirty="0" smtClean="0">
                <a:cs typeface="B Yagut" pitchFamily="2" charset="-78"/>
              </a:rPr>
              <a:t>انتظار می رود فراگیر پس از مطالعه این درس بتواند : </a:t>
            </a:r>
          </a:p>
          <a:p>
            <a:pPr algn="r" rtl="1">
              <a:lnSpc>
                <a:spcPct val="200000"/>
              </a:lnSpc>
              <a:buNone/>
            </a:pPr>
            <a:r>
              <a:rPr lang="fa-IR" sz="2800" dirty="0" smtClean="0">
                <a:cs typeface="B Yagut" pitchFamily="2" charset="-78"/>
              </a:rPr>
              <a:t>1- اهمیت انجام صحیح اندازه گیری‌های تن سنجی را بیان کند .</a:t>
            </a:r>
          </a:p>
          <a:p>
            <a:pPr algn="r" rtl="1">
              <a:lnSpc>
                <a:spcPct val="200000"/>
              </a:lnSpc>
              <a:buNone/>
            </a:pPr>
            <a:r>
              <a:rPr lang="fa-IR" sz="2800" dirty="0" smtClean="0">
                <a:cs typeface="B Yagut" pitchFamily="2" charset="-78"/>
              </a:rPr>
              <a:t>2- بطور صحیح وزن، قد و دور سر کودک را اندازه گیری کند .</a:t>
            </a:r>
          </a:p>
          <a:p>
            <a:pPr algn="r" rtl="1">
              <a:lnSpc>
                <a:spcPct val="200000"/>
              </a:lnSpc>
              <a:buNone/>
            </a:pPr>
            <a:r>
              <a:rPr lang="fa-IR" sz="2800" dirty="0" smtClean="0">
                <a:cs typeface="B Yagut" pitchFamily="2" charset="-78"/>
              </a:rPr>
              <a:t>3- کودک دچار اختلال رشد را شناسایی و توصیه ها و اقدامات لازم را انجام دهد .</a:t>
            </a:r>
          </a:p>
          <a:p>
            <a:pPr algn="r" rtl="1">
              <a:lnSpc>
                <a:spcPct val="200000"/>
              </a:lnSpc>
              <a:buNone/>
            </a:pPr>
            <a:r>
              <a:rPr lang="fa-IR" sz="2800" dirty="0" smtClean="0">
                <a:cs typeface="B Yagut" pitchFamily="2" charset="-78"/>
              </a:rPr>
              <a:t>4- کودکان دچار سوء تغذیه را شناسایی کند .</a:t>
            </a:r>
          </a:p>
          <a:p>
            <a:pPr algn="r" rtl="1">
              <a:lnSpc>
                <a:spcPct val="200000"/>
              </a:lnSpc>
              <a:buNone/>
            </a:pPr>
            <a:r>
              <a:rPr lang="fa-IR" sz="2800" dirty="0" smtClean="0">
                <a:cs typeface="B Yagut" pitchFamily="2" charset="-78"/>
              </a:rPr>
              <a:t>5- توصیه های تغذیه ای مناسب برای کودکان زیر پنج سال را بدهد .</a:t>
            </a:r>
          </a:p>
          <a:p>
            <a:endParaRPr lang="en-US" dirty="0"/>
          </a:p>
        </p:txBody>
      </p:sp>
      <p:sp>
        <p:nvSpPr>
          <p:cNvPr id="3" name="Title 2"/>
          <p:cNvSpPr>
            <a:spLocks noGrp="1"/>
          </p:cNvSpPr>
          <p:nvPr>
            <p:ph type="title"/>
          </p:nvPr>
        </p:nvSpPr>
        <p:spPr/>
        <p:txBody>
          <a:bodyPr>
            <a:normAutofit/>
          </a:bodyPr>
          <a:lstStyle/>
          <a:p>
            <a:pPr algn="ctr"/>
            <a:r>
              <a:rPr lang="fa-IR" sz="4000" dirty="0" smtClean="0">
                <a:cs typeface="B Yagut" pitchFamily="2" charset="-78"/>
              </a:rPr>
              <a:t>اهداف آموزشی</a:t>
            </a:r>
            <a:endParaRPr lang="en-US"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4" name="Picture 2" descr="Description: MUA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0060" y="990600"/>
            <a:ext cx="4396740" cy="3997036"/>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34972"/>
            <a:ext cx="4876800" cy="365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682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85860"/>
            <a:ext cx="8229600" cy="5143536"/>
          </a:xfrm>
        </p:spPr>
        <p:txBody>
          <a:bodyPr>
            <a:normAutofit/>
          </a:bodyPr>
          <a:lstStyle/>
          <a:p>
            <a:pPr algn="r" rtl="1">
              <a:lnSpc>
                <a:spcPct val="110000"/>
              </a:lnSpc>
              <a:buNone/>
            </a:pPr>
            <a:r>
              <a:rPr lang="fa-IR" sz="2800" dirty="0" smtClean="0">
                <a:cs typeface="B Yagut" pitchFamily="2" charset="-78"/>
              </a:rPr>
              <a:t>   وزن براي قد بيانگر وزن در مقايسه با رشد قدي است. اين شاخص، به خصوص در مواردي كه سن كودك مشخص نيست ( مثل شرايط پناهندگي، بازمانده هاي بلاياي طبيعي و </a:t>
            </a:r>
            <a:r>
              <a:rPr lang="en-US" sz="2800" dirty="0" smtClean="0">
                <a:cs typeface="B Yagut" pitchFamily="2" charset="-78"/>
              </a:rPr>
              <a:t>…</a:t>
            </a:r>
            <a:r>
              <a:rPr lang="fa-IR" sz="2800" dirty="0" smtClean="0">
                <a:cs typeface="B Yagut" pitchFamily="2" charset="-78"/>
              </a:rPr>
              <a:t>استفاده  مي شود .</a:t>
            </a:r>
          </a:p>
          <a:p>
            <a:pPr algn="r" rtl="1">
              <a:lnSpc>
                <a:spcPct val="110000"/>
              </a:lnSpc>
              <a:buNone/>
            </a:pPr>
            <a:r>
              <a:rPr lang="fa-IR" sz="2800" dirty="0" smtClean="0">
                <a:cs typeface="B Yagut" pitchFamily="2" charset="-78"/>
              </a:rPr>
              <a:t>   از دلايل عمده لاغري كودكان مي توان اسهال شديد يا مكرر، عفونت هاي حاد تنفسي فوقاني، ساير عفونت ها و دسترسي ناكافي به غذا در خانواده را نام برد. اين نمودار براي تشخيص كودكان دچار اضافه وزن براي قد كه ممكن است در معرض خطر ابتلا به اضافه وزن يا چاقي باشند نيز مفيد است . </a:t>
            </a:r>
            <a:endParaRPr lang="en-US" sz="2800" dirty="0">
              <a:cs typeface="B Yagut" pitchFamily="2" charset="-78"/>
            </a:endParaRPr>
          </a:p>
        </p:txBody>
      </p:sp>
      <p:sp>
        <p:nvSpPr>
          <p:cNvPr id="3" name="Title 2"/>
          <p:cNvSpPr>
            <a:spLocks noGrp="1"/>
          </p:cNvSpPr>
          <p:nvPr>
            <p:ph type="title"/>
          </p:nvPr>
        </p:nvSpPr>
        <p:spPr>
          <a:xfrm>
            <a:off x="457200" y="428604"/>
            <a:ext cx="8229600" cy="989034"/>
          </a:xfrm>
        </p:spPr>
        <p:txBody>
          <a:bodyPr>
            <a:noAutofit/>
          </a:bodyPr>
          <a:lstStyle/>
          <a:p>
            <a:pPr algn="ctr" rtl="1"/>
            <a:r>
              <a:rPr lang="fa-IR" sz="2800" dirty="0" smtClean="0">
                <a:solidFill>
                  <a:schemeClr val="tx1"/>
                </a:solidFill>
                <a:cs typeface="B Yagut" pitchFamily="2" charset="-78"/>
              </a:rPr>
              <a:t>چگونه كودك را ازنظروضعیت وزن براي قد ارزيابي كنید: </a:t>
            </a:r>
            <a:br>
              <a:rPr lang="fa-IR" sz="2800" dirty="0" smtClean="0">
                <a:solidFill>
                  <a:schemeClr val="tx1"/>
                </a:solidFill>
                <a:cs typeface="B Yagut" pitchFamily="2" charset="-78"/>
              </a:rPr>
            </a:br>
            <a:endParaRPr lang="en-US" sz="2800" dirty="0">
              <a:solidFill>
                <a:schemeClr val="tx1"/>
              </a:solidFill>
              <a:cs typeface="B Yagut" pitchFamily="2" charset="-78"/>
            </a:endParaRPr>
          </a:p>
        </p:txBody>
      </p:sp>
      <p:pic>
        <p:nvPicPr>
          <p:cNvPr id="5" name="57">
            <a:hlinkClick r:id="" action="ppaction://media"/>
          </p:cNvPr>
          <p:cNvPicPr>
            <a:picLocks noRot="1" noChangeAspect="1"/>
          </p:cNvPicPr>
          <p:nvPr>
            <a:wavAudioFile r:embed="rId1" name="57"/>
          </p:nvPr>
        </p:nvPicPr>
        <p:blipFill>
          <a:blip r:embed="rId3"/>
          <a:stretch>
            <a:fillRect/>
          </a:stretch>
        </p:blipFill>
        <p:spPr>
          <a:xfrm>
            <a:off x="857224" y="578645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20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71546"/>
            <a:ext cx="8229600" cy="4935745"/>
          </a:xfrm>
        </p:spPr>
        <p:txBody>
          <a:bodyPr>
            <a:normAutofit/>
          </a:bodyPr>
          <a:lstStyle/>
          <a:p>
            <a:pPr algn="r" rtl="1">
              <a:buNone/>
            </a:pPr>
            <a:r>
              <a:rPr lang="fa-IR" sz="2800" b="1" dirty="0" smtClean="0">
                <a:cs typeface="B Yagut" pitchFamily="2" charset="-78"/>
              </a:rPr>
              <a:t>براي ثبت وزن براي قد ايستاده/ خوابیده:</a:t>
            </a:r>
          </a:p>
          <a:p>
            <a:pPr algn="r" rtl="1">
              <a:buNone/>
            </a:pPr>
            <a:endParaRPr lang="en-US" sz="2800" b="1" dirty="0" smtClean="0">
              <a:cs typeface="B Yagut" pitchFamily="2" charset="-78"/>
            </a:endParaRPr>
          </a:p>
          <a:p>
            <a:pPr algn="r" rtl="1">
              <a:buFont typeface="Wingdings" pitchFamily="2" charset="2"/>
              <a:buChar char="Ø"/>
            </a:pPr>
            <a:r>
              <a:rPr lang="fa-IR" sz="2800" dirty="0" smtClean="0">
                <a:cs typeface="B Yagut" pitchFamily="2" charset="-78"/>
              </a:rPr>
              <a:t> در اين نمودار محور</a:t>
            </a:r>
            <a:r>
              <a:rPr lang="en-US" sz="2800" dirty="0" smtClean="0">
                <a:cs typeface="B Yagut" pitchFamily="2" charset="-78"/>
              </a:rPr>
              <a:t>X ، </a:t>
            </a:r>
            <a:r>
              <a:rPr lang="fa-IR" sz="2800" dirty="0" smtClean="0">
                <a:cs typeface="B Yagut" pitchFamily="2" charset="-78"/>
              </a:rPr>
              <a:t>قد بر حسب سانتي متر و محور</a:t>
            </a:r>
            <a:r>
              <a:rPr lang="en-US" sz="2800" dirty="0" smtClean="0">
                <a:cs typeface="B Yagut" pitchFamily="2" charset="-78"/>
              </a:rPr>
              <a:t>Y ، </a:t>
            </a:r>
            <a:r>
              <a:rPr lang="fa-IR" sz="2800" dirty="0" smtClean="0">
                <a:cs typeface="B Yagut" pitchFamily="2" charset="-78"/>
              </a:rPr>
              <a:t>وزن بر حسب كيلوگرم است. </a:t>
            </a:r>
          </a:p>
          <a:p>
            <a:pPr algn="r" rtl="1">
              <a:buFont typeface="Wingdings" pitchFamily="2" charset="2"/>
              <a:buChar char="Ø"/>
            </a:pPr>
            <a:r>
              <a:rPr lang="fa-IR" sz="2800" dirty="0" smtClean="0">
                <a:cs typeface="B Yagut" pitchFamily="2" charset="-78"/>
              </a:rPr>
              <a:t>قد ايستاده يا خوابيده را روي خطوط عمودي علامت بگذاريد. </a:t>
            </a:r>
          </a:p>
          <a:p>
            <a:pPr algn="r" rtl="1">
              <a:buFont typeface="Wingdings" pitchFamily="2" charset="2"/>
              <a:buChar char="Ø"/>
            </a:pPr>
            <a:r>
              <a:rPr lang="fa-IR" sz="2800" dirty="0" smtClean="0">
                <a:cs typeface="B Yagut" pitchFamily="2" charset="-78"/>
              </a:rPr>
              <a:t> وزن را در حداكثر دقت ممكن با درنظر گرفتن فضاي بين خطوط نمودار علامتگذاري كنيد. </a:t>
            </a:r>
          </a:p>
          <a:p>
            <a:pPr algn="r" rtl="1">
              <a:buFont typeface="Wingdings" pitchFamily="2" charset="2"/>
              <a:buChar char="Ø"/>
            </a:pPr>
            <a:r>
              <a:rPr lang="fa-IR" sz="2800" dirty="0" smtClean="0">
                <a:cs typeface="B Yagut" pitchFamily="2" charset="-78"/>
              </a:rPr>
              <a:t>نقاط ترسيم شده در 2 ويزيت يا بيشتر را براي مشاهده ي بهتر روند با يك خط مستقيم به هم وصل كنيد .</a:t>
            </a:r>
            <a:endParaRPr lang="en-US" sz="2800" dirty="0">
              <a:cs typeface="B Yagut" pitchFamily="2" charset="-78"/>
            </a:endParaRPr>
          </a:p>
        </p:txBody>
      </p:sp>
      <p:pic>
        <p:nvPicPr>
          <p:cNvPr id="4" name="58">
            <a:hlinkClick r:id="" action="ppaction://media"/>
          </p:cNvPr>
          <p:cNvPicPr>
            <a:picLocks noRot="1" noChangeAspect="1"/>
          </p:cNvPicPr>
          <p:nvPr>
            <a:wavAudioFile r:embed="rId1" name="58"/>
          </p:nvPr>
        </p:nvPicPr>
        <p:blipFill>
          <a:blip r:embed="rId3"/>
          <a:stretch>
            <a:fillRect/>
          </a:stretch>
        </p:blipFill>
        <p:spPr>
          <a:xfrm>
            <a:off x="1905000" y="5562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4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71480"/>
            <a:ext cx="8229600" cy="5929354"/>
          </a:xfrm>
        </p:spPr>
        <p:txBody>
          <a:bodyPr>
            <a:noAutofit/>
          </a:bodyPr>
          <a:lstStyle/>
          <a:p>
            <a:pPr algn="r" rtl="1">
              <a:buNone/>
            </a:pPr>
            <a:r>
              <a:rPr lang="fa-IR" sz="2800" b="1" dirty="0" smtClean="0">
                <a:cs typeface="B Yagut" pitchFamily="2" charset="-78"/>
              </a:rPr>
              <a:t>  نمايه توده ي بدن </a:t>
            </a:r>
            <a:r>
              <a:rPr lang="en-US" sz="2800" b="1" dirty="0" smtClean="0">
                <a:cs typeface="B Yagut" pitchFamily="2" charset="-78"/>
              </a:rPr>
              <a:t>( BMI )</a:t>
            </a:r>
            <a:r>
              <a:rPr lang="fa-IR" sz="2800" b="1" dirty="0" smtClean="0">
                <a:cs typeface="B Yagut" pitchFamily="2" charset="-78"/>
              </a:rPr>
              <a:t>براي سن:</a:t>
            </a:r>
          </a:p>
          <a:p>
            <a:pPr algn="r" rtl="1">
              <a:buNone/>
            </a:pPr>
            <a:endParaRPr lang="fa-IR" sz="2800" b="1" dirty="0" smtClean="0">
              <a:cs typeface="B Yagut" pitchFamily="2" charset="-78"/>
            </a:endParaRPr>
          </a:p>
          <a:p>
            <a:pPr algn="r" rtl="1">
              <a:buNone/>
            </a:pPr>
            <a:r>
              <a:rPr lang="fa-IR" sz="2800" dirty="0" smtClean="0">
                <a:cs typeface="B Yagut" pitchFamily="2" charset="-78"/>
              </a:rPr>
              <a:t> </a:t>
            </a:r>
            <a:r>
              <a:rPr lang="en-US" sz="2800" dirty="0" smtClean="0">
                <a:cs typeface="B Yagut" pitchFamily="2" charset="-78"/>
              </a:rPr>
              <a:t>BMI </a:t>
            </a:r>
            <a:r>
              <a:rPr lang="fa-IR" sz="2800" dirty="0" smtClean="0">
                <a:cs typeface="B Yagut" pitchFamily="2" charset="-78"/>
              </a:rPr>
              <a:t>عددي است كه با وزن و قد كودك ارتباط دارد و وقتي بر روي نموداري در مقابل سن كودك ترسيم شود، در پايش رشد كودك مفيد ميباشد. محاسبه ي آن براساس وزن بر حسب كيلوگرم تقسيم بر مجذور قد( ايستاده يا خوابيده) برحسب متر است. اين شاخص، در 6 ماه اول زندگي افزايش دارد، اما از 2 تا 5 سالگي، تقريباً ثابت باقي مي ماند. </a:t>
            </a:r>
          </a:p>
          <a:p>
            <a:pPr algn="r" rtl="1">
              <a:buNone/>
            </a:pPr>
            <a:r>
              <a:rPr lang="fa-IR" sz="2800" dirty="0" smtClean="0">
                <a:cs typeface="B Yagut" pitchFamily="2" charset="-78"/>
              </a:rPr>
              <a:t>  شاخص توده ي بدن براي سن، معيارخوبي براي غربالگري اضافه وزن و چاقي است. </a:t>
            </a:r>
          </a:p>
          <a:p>
            <a:pPr algn="r" rtl="1">
              <a:buNone/>
            </a:pPr>
            <a:r>
              <a:rPr lang="fa-IR" sz="2800" dirty="0" smtClean="0">
                <a:cs typeface="B Yagut" pitchFamily="2" charset="-78"/>
              </a:rPr>
              <a:t> در اين نمودار محور</a:t>
            </a:r>
            <a:r>
              <a:rPr lang="en-US" sz="2800" dirty="0" smtClean="0">
                <a:cs typeface="B Yagut" pitchFamily="2" charset="-78"/>
              </a:rPr>
              <a:t>X ، </a:t>
            </a:r>
            <a:r>
              <a:rPr lang="fa-IR" sz="2800" dirty="0" smtClean="0">
                <a:cs typeface="B Yagut" pitchFamily="2" charset="-78"/>
              </a:rPr>
              <a:t>سن و محور</a:t>
            </a:r>
            <a:r>
              <a:rPr lang="en-US" sz="2800" dirty="0" smtClean="0">
                <a:cs typeface="B Yagut" pitchFamily="2" charset="-78"/>
              </a:rPr>
              <a:t>Y ، </a:t>
            </a:r>
            <a:r>
              <a:rPr lang="fa-IR" sz="2800" dirty="0" smtClean="0">
                <a:cs typeface="B Yagut" pitchFamily="2" charset="-78"/>
              </a:rPr>
              <a:t>نمايه ي توده ی بدن كودك است. </a:t>
            </a:r>
          </a:p>
        </p:txBody>
      </p:sp>
      <p:pic>
        <p:nvPicPr>
          <p:cNvPr id="3" name="59">
            <a:hlinkClick r:id="" action="ppaction://media"/>
          </p:cNvPr>
          <p:cNvPicPr>
            <a:picLocks noRot="1" noChangeAspect="1"/>
          </p:cNvPicPr>
          <p:nvPr>
            <a:wavAudioFile r:embed="rId1" name="59"/>
          </p:nvPr>
        </p:nvPicPr>
        <p:blipFill>
          <a:blip r:embed="rId3"/>
          <a:stretch>
            <a:fillRect/>
          </a:stretch>
        </p:blipFill>
        <p:spPr>
          <a:xfrm>
            <a:off x="1143000" y="5562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13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00042"/>
            <a:ext cx="8229600" cy="5857916"/>
          </a:xfrm>
        </p:spPr>
        <p:txBody>
          <a:bodyPr>
            <a:normAutofit/>
          </a:bodyPr>
          <a:lstStyle/>
          <a:p>
            <a:pPr algn="r" rtl="1">
              <a:lnSpc>
                <a:spcPct val="150000"/>
              </a:lnSpc>
              <a:buNone/>
            </a:pPr>
            <a:r>
              <a:rPr lang="fa-IR" sz="2800" b="1" dirty="0" smtClean="0">
                <a:cs typeface="B Yagut" pitchFamily="2" charset="-78"/>
              </a:rPr>
              <a:t>براي كودكان زير 5 سال 6 طبقه بندي ازنظر وضعيت وزن براي قد وجود دارد :</a:t>
            </a:r>
          </a:p>
          <a:p>
            <a:pPr algn="r" rtl="1">
              <a:lnSpc>
                <a:spcPct val="150000"/>
              </a:lnSpc>
              <a:buNone/>
            </a:pPr>
            <a:r>
              <a:rPr lang="fa-IR" sz="2800" dirty="0" smtClean="0">
                <a:cs typeface="B Yagut" pitchFamily="2" charset="-78"/>
              </a:rPr>
              <a:t>1 -چاق</a:t>
            </a:r>
          </a:p>
          <a:p>
            <a:pPr algn="r" rtl="1">
              <a:lnSpc>
                <a:spcPct val="150000"/>
              </a:lnSpc>
              <a:buNone/>
            </a:pPr>
            <a:r>
              <a:rPr lang="fa-IR" sz="2800" dirty="0" smtClean="0">
                <a:cs typeface="B Yagut" pitchFamily="2" charset="-78"/>
              </a:rPr>
              <a:t>2 -لاغري شديد يا سوء تغذيه حاد شديد</a:t>
            </a:r>
          </a:p>
          <a:p>
            <a:pPr algn="r" rtl="1">
              <a:lnSpc>
                <a:spcPct val="150000"/>
              </a:lnSpc>
              <a:buNone/>
            </a:pPr>
            <a:r>
              <a:rPr lang="fa-IR" sz="2800" dirty="0" smtClean="0">
                <a:cs typeface="B Yagut" pitchFamily="2" charset="-78"/>
              </a:rPr>
              <a:t>3 –لاغر يا سوء تغذيه حاد متوسط</a:t>
            </a:r>
          </a:p>
          <a:p>
            <a:pPr algn="r" rtl="1">
              <a:lnSpc>
                <a:spcPct val="150000"/>
              </a:lnSpc>
              <a:buNone/>
            </a:pPr>
            <a:r>
              <a:rPr lang="fa-IR" sz="2800" dirty="0" smtClean="0">
                <a:cs typeface="B Yagut" pitchFamily="2" charset="-78"/>
              </a:rPr>
              <a:t>4 -احتمال خطر اضافه وزن</a:t>
            </a:r>
          </a:p>
          <a:p>
            <a:pPr algn="r" rtl="1">
              <a:lnSpc>
                <a:spcPct val="150000"/>
              </a:lnSpc>
              <a:buNone/>
            </a:pPr>
            <a:r>
              <a:rPr lang="fa-IR" sz="2800" dirty="0" smtClean="0">
                <a:cs typeface="B Yagut" pitchFamily="2" charset="-78"/>
              </a:rPr>
              <a:t> 5 -اضافه وزن</a:t>
            </a:r>
          </a:p>
          <a:p>
            <a:pPr algn="r" rtl="1">
              <a:lnSpc>
                <a:spcPct val="150000"/>
              </a:lnSpc>
              <a:buNone/>
            </a:pPr>
            <a:r>
              <a:rPr lang="fa-IR" sz="2800" dirty="0" smtClean="0">
                <a:cs typeface="B Yagut" pitchFamily="2" charset="-78"/>
              </a:rPr>
              <a:t> 6 -طبيعي</a:t>
            </a:r>
            <a:endParaRPr lang="en-US" sz="2800" dirty="0">
              <a:cs typeface="B Yagut" pitchFamily="2" charset="-78"/>
            </a:endParaRPr>
          </a:p>
        </p:txBody>
      </p:sp>
      <p:pic>
        <p:nvPicPr>
          <p:cNvPr id="3" name="60">
            <a:hlinkClick r:id="" action="ppaction://media"/>
          </p:cNvPr>
          <p:cNvPicPr>
            <a:picLocks noRot="1" noChangeAspect="1"/>
          </p:cNvPicPr>
          <p:nvPr>
            <a:wavAudioFile r:embed="rId1" name="60"/>
          </p:nvPr>
        </p:nvPicPr>
        <p:blipFill>
          <a:blip r:embed="rId3"/>
          <a:stretch>
            <a:fillRect/>
          </a:stretch>
        </p:blipFill>
        <p:spPr>
          <a:xfrm>
            <a:off x="1143000" y="5638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71480"/>
            <a:ext cx="8229600" cy="5435811"/>
          </a:xfrm>
        </p:spPr>
        <p:txBody>
          <a:bodyPr>
            <a:normAutofit/>
          </a:bodyPr>
          <a:lstStyle/>
          <a:p>
            <a:pPr algn="r" rtl="1">
              <a:buNone/>
            </a:pPr>
            <a:r>
              <a:rPr lang="fa-IR" sz="2800" b="1" dirty="0" smtClean="0">
                <a:cs typeface="B Yagut" pitchFamily="2" charset="-78"/>
              </a:rPr>
              <a:t>    چاق : </a:t>
            </a:r>
          </a:p>
          <a:p>
            <a:pPr algn="r" rtl="1">
              <a:buFont typeface="Wingdings" pitchFamily="2" charset="2"/>
              <a:buChar char="Ø"/>
            </a:pPr>
            <a:endParaRPr lang="fa-IR" sz="2800" b="1" dirty="0" smtClean="0">
              <a:cs typeface="B Yagut" pitchFamily="2" charset="-78"/>
            </a:endParaRPr>
          </a:p>
          <a:p>
            <a:pPr algn="r" rtl="1">
              <a:buNone/>
            </a:pPr>
            <a:r>
              <a:rPr lang="fa-IR" sz="2800" dirty="0" smtClean="0">
                <a:cs typeface="B Yagut" pitchFamily="2" charset="-78"/>
              </a:rPr>
              <a:t> اگر منحني وزن براي قد كودك بالاي  </a:t>
            </a:r>
            <a:r>
              <a:rPr lang="en-US" sz="2800" dirty="0" smtClean="0">
                <a:cs typeface="B Yagut" pitchFamily="2" charset="-78"/>
              </a:rPr>
              <a:t>+3zscore </a:t>
            </a:r>
            <a:r>
              <a:rPr lang="fa-IR" sz="2800" dirty="0" smtClean="0">
                <a:cs typeface="B Yagut" pitchFamily="2" charset="-78"/>
              </a:rPr>
              <a:t>باشد كودك در طبقه بندي چاق قرار ميگيرد . </a:t>
            </a:r>
          </a:p>
          <a:p>
            <a:pPr algn="r" rtl="1">
              <a:buFont typeface="Wingdings" pitchFamily="2" charset="2"/>
              <a:buChar char="Ø"/>
            </a:pPr>
            <a:r>
              <a:rPr lang="fa-IR" sz="2800" dirty="0" smtClean="0">
                <a:cs typeface="B Yagut" pitchFamily="2" charset="-78"/>
              </a:rPr>
              <a:t>كودك را به مركز بهداشتي درماني ارجاع دهيد. </a:t>
            </a:r>
          </a:p>
          <a:p>
            <a:pPr algn="r" rtl="1">
              <a:buFont typeface="Wingdings" pitchFamily="2" charset="2"/>
              <a:buChar char="Ø"/>
            </a:pPr>
            <a:r>
              <a:rPr lang="fa-IR" sz="2800" dirty="0" smtClean="0">
                <a:cs typeface="B Yagut" pitchFamily="2" charset="-78"/>
              </a:rPr>
              <a:t>یک روز بعد پي گيري نماييد تا مطمئن شويد كودك به پزشك مراجعه كرده است. </a:t>
            </a:r>
          </a:p>
          <a:p>
            <a:pPr algn="r" rtl="1">
              <a:buFont typeface="Wingdings" pitchFamily="2" charset="2"/>
              <a:buChar char="Ø"/>
            </a:pPr>
            <a:r>
              <a:rPr lang="fa-IR" sz="2800" dirty="0" smtClean="0">
                <a:cs typeface="B Yagut" pitchFamily="2" charset="-78"/>
              </a:rPr>
              <a:t>كودكان كوچكتر از 2 ماه را 10 روز بعد ، 2 ماه تا يكسال را 2 هفته بعد، بزرگتر از 1 سال را 1 ماه بعد پيگيري كنيد .</a:t>
            </a:r>
            <a:endParaRPr lang="en-US" sz="2800" dirty="0">
              <a:cs typeface="B Yagut" pitchFamily="2" charset="-78"/>
            </a:endParaRPr>
          </a:p>
        </p:txBody>
      </p:sp>
      <p:pic>
        <p:nvPicPr>
          <p:cNvPr id="3" name="61">
            <a:hlinkClick r:id="" action="ppaction://media"/>
          </p:cNvPr>
          <p:cNvPicPr>
            <a:picLocks noRot="1" noChangeAspect="1"/>
          </p:cNvPicPr>
          <p:nvPr>
            <a:wavAudioFile r:embed="rId1" name="61"/>
          </p:nvPr>
        </p:nvPicPr>
        <p:blipFill>
          <a:blip r:embed="rId3"/>
          <a:stretch>
            <a:fillRect/>
          </a:stretch>
        </p:blipFill>
        <p:spPr>
          <a:xfrm>
            <a:off x="1143000" y="5562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2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42918"/>
            <a:ext cx="8229600" cy="5364373"/>
          </a:xfrm>
        </p:spPr>
        <p:txBody>
          <a:bodyPr>
            <a:normAutofit/>
          </a:bodyPr>
          <a:lstStyle/>
          <a:p>
            <a:pPr algn="r" rtl="1">
              <a:buNone/>
            </a:pPr>
            <a:r>
              <a:rPr lang="fa-IR" sz="2800" b="1" dirty="0" smtClean="0">
                <a:cs typeface="B Yagut" pitchFamily="2" charset="-78"/>
              </a:rPr>
              <a:t>لاغري شديد</a:t>
            </a:r>
            <a:r>
              <a:rPr lang="en-US" sz="2800" b="1" dirty="0" smtClean="0">
                <a:cs typeface="B Yagut" pitchFamily="2" charset="-78"/>
              </a:rPr>
              <a:t> </a:t>
            </a:r>
            <a:r>
              <a:rPr lang="fa-IR" sz="2800" b="1" dirty="0" smtClean="0">
                <a:cs typeface="B Yagut" pitchFamily="2" charset="-78"/>
              </a:rPr>
              <a:t>يا سوء تغذيه حاد شديد :</a:t>
            </a:r>
          </a:p>
          <a:p>
            <a:pPr algn="r" rtl="1">
              <a:buFont typeface="Wingdings" pitchFamily="2" charset="2"/>
              <a:buChar char="Ø"/>
            </a:pPr>
            <a:endParaRPr lang="fa-IR" sz="2800" b="1" dirty="0" smtClean="0">
              <a:cs typeface="B Yagut" pitchFamily="2" charset="-78"/>
            </a:endParaRPr>
          </a:p>
          <a:p>
            <a:pPr algn="justLow" rtl="1">
              <a:buNone/>
            </a:pPr>
            <a:r>
              <a:rPr lang="fa-IR" sz="2800" dirty="0" smtClean="0">
                <a:cs typeface="B Yagut" pitchFamily="2" charset="-78"/>
              </a:rPr>
              <a:t>اگر منحني وزن براي قد كودك پايين</a:t>
            </a:r>
            <a:r>
              <a:rPr lang="en-US" sz="2800" dirty="0" smtClean="0">
                <a:cs typeface="B Yagut" pitchFamily="2" charset="-78"/>
              </a:rPr>
              <a:t>score </a:t>
            </a:r>
            <a:r>
              <a:rPr lang="fa-IR" sz="2800" dirty="0" smtClean="0">
                <a:cs typeface="B Yagut" pitchFamily="2" charset="-78"/>
              </a:rPr>
              <a:t> </a:t>
            </a:r>
            <a:r>
              <a:rPr lang="en-US" sz="2800" dirty="0" smtClean="0">
                <a:cs typeface="B Yagut" pitchFamily="2" charset="-78"/>
              </a:rPr>
              <a:t>-3 z</a:t>
            </a:r>
            <a:r>
              <a:rPr lang="fa-IR" sz="2800" dirty="0" smtClean="0">
                <a:cs typeface="B Yagut" pitchFamily="2" charset="-78"/>
              </a:rPr>
              <a:t>باشد كودك در طبقه بندي لاغري شديد يا سوء تغذيه حاد شديد قرار ميگيرد. </a:t>
            </a:r>
            <a:endParaRPr lang="fa-IR" sz="2800" dirty="0">
              <a:cs typeface="B Yagut" pitchFamily="2" charset="-78"/>
            </a:endParaRPr>
          </a:p>
          <a:p>
            <a:pPr algn="justLow" rtl="1">
              <a:buFont typeface="Wingdings" pitchFamily="2" charset="2"/>
              <a:buChar char="Ø"/>
            </a:pPr>
            <a:r>
              <a:rPr lang="fa-IR" sz="2800" dirty="0" smtClean="0">
                <a:cs typeface="B Yagut" pitchFamily="2" charset="-78"/>
              </a:rPr>
              <a:t>كودك را به مركز بهداشتي درماني ارجاع دهيد </a:t>
            </a:r>
            <a:r>
              <a:rPr lang="en-US" sz="2800" dirty="0" smtClean="0">
                <a:cs typeface="B Yagut" pitchFamily="2" charset="-78"/>
              </a:rPr>
              <a:t>.</a:t>
            </a:r>
            <a:endParaRPr lang="fa-IR" sz="2800" dirty="0" smtClean="0">
              <a:cs typeface="B Yagut" pitchFamily="2" charset="-78"/>
            </a:endParaRPr>
          </a:p>
          <a:p>
            <a:pPr algn="justLow" rtl="1">
              <a:buFont typeface="Wingdings" pitchFamily="2" charset="2"/>
              <a:buChar char="Ø"/>
            </a:pPr>
            <a:r>
              <a:rPr lang="fa-IR" sz="2800" dirty="0" smtClean="0">
                <a:cs typeface="B Yagut" pitchFamily="2" charset="-78"/>
              </a:rPr>
              <a:t>یک روز بعد پي گيري نماييد تا مطمئن شويد كودك به پزشك مراجعه كرده است</a:t>
            </a:r>
            <a:r>
              <a:rPr lang="en-US" sz="2800" dirty="0" smtClean="0">
                <a:cs typeface="B Yagut" pitchFamily="2" charset="-78"/>
              </a:rPr>
              <a:t> .</a:t>
            </a:r>
            <a:endParaRPr lang="fa-IR" sz="2800" dirty="0" smtClean="0">
              <a:cs typeface="B Yagut" pitchFamily="2" charset="-78"/>
            </a:endParaRPr>
          </a:p>
          <a:p>
            <a:pPr algn="justLow" rtl="1">
              <a:buFont typeface="Wingdings" pitchFamily="2" charset="2"/>
              <a:buChar char="Ø"/>
            </a:pPr>
            <a:r>
              <a:rPr lang="fa-IR" sz="2800" dirty="0" smtClean="0">
                <a:cs typeface="B Yagut" pitchFamily="2" charset="-78"/>
              </a:rPr>
              <a:t>كودكان كوچكتر از 2 ماه را 10 روز بعد ، 2 ماه تا يكسال را 2 هفته بعد، بزرگتر از 1 سال را 1 ماه بعد پيگيري كنيد</a:t>
            </a:r>
            <a:r>
              <a:rPr lang="en-US" sz="2800" dirty="0" smtClean="0">
                <a:cs typeface="B Yagut" pitchFamily="2" charset="-78"/>
              </a:rPr>
              <a:t>  . </a:t>
            </a:r>
          </a:p>
          <a:p>
            <a:pPr algn="r" rtl="1">
              <a:buFont typeface="Wingdings" pitchFamily="2" charset="2"/>
              <a:buChar char="Ø"/>
            </a:pPr>
            <a:endParaRPr lang="en-US" sz="2800" dirty="0">
              <a:cs typeface="B Yagut" pitchFamily="2" charset="-78"/>
            </a:endParaRPr>
          </a:p>
        </p:txBody>
      </p:sp>
      <p:pic>
        <p:nvPicPr>
          <p:cNvPr id="3" name="62">
            <a:hlinkClick r:id="" action="ppaction://media"/>
          </p:cNvPr>
          <p:cNvPicPr>
            <a:picLocks noRot="1" noChangeAspect="1"/>
          </p:cNvPicPr>
          <p:nvPr>
            <a:wavAudioFile r:embed="rId1" name="62"/>
          </p:nvPr>
        </p:nvPicPr>
        <p:blipFill>
          <a:blip r:embed="rId3"/>
          <a:stretch>
            <a:fillRect/>
          </a:stretch>
        </p:blipFill>
        <p:spPr>
          <a:xfrm>
            <a:off x="914400" y="5715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5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42918"/>
            <a:ext cx="8229600" cy="5715040"/>
          </a:xfrm>
        </p:spPr>
        <p:txBody>
          <a:bodyPr>
            <a:normAutofit/>
          </a:bodyPr>
          <a:lstStyle/>
          <a:p>
            <a:pPr algn="r" rtl="1">
              <a:buNone/>
            </a:pPr>
            <a:r>
              <a:rPr lang="fa-IR" sz="2800" b="1" dirty="0" smtClean="0">
                <a:cs typeface="B Yagut" pitchFamily="2" charset="-78"/>
              </a:rPr>
              <a:t>  لاغر يا سوء تغذيه حاد متوسط :</a:t>
            </a:r>
          </a:p>
          <a:p>
            <a:pPr algn="r" rtl="1">
              <a:buFont typeface="Wingdings" pitchFamily="2" charset="2"/>
              <a:buChar char="Ø"/>
            </a:pPr>
            <a:endParaRPr lang="fa-IR" sz="2800" b="1" dirty="0" smtClean="0">
              <a:cs typeface="B Yagut" pitchFamily="2" charset="-78"/>
            </a:endParaRPr>
          </a:p>
          <a:p>
            <a:pPr algn="r" rtl="1">
              <a:buNone/>
            </a:pPr>
            <a:r>
              <a:rPr lang="fa-IR" sz="2800" dirty="0" smtClean="0">
                <a:cs typeface="B Yagut" pitchFamily="2" charset="-78"/>
              </a:rPr>
              <a:t>  اگر منحني وزن براي قد كودك مساوي </a:t>
            </a:r>
            <a:r>
              <a:rPr lang="en-US" sz="2800" dirty="0" smtClean="0">
                <a:cs typeface="B Yagut" pitchFamily="2" charset="-78"/>
              </a:rPr>
              <a:t>-3zscore</a:t>
            </a:r>
            <a:r>
              <a:rPr lang="fa-IR" sz="2800" dirty="0" smtClean="0">
                <a:cs typeface="B Yagut" pitchFamily="2" charset="-78"/>
              </a:rPr>
              <a:t>  تا كمتر از  </a:t>
            </a:r>
            <a:r>
              <a:rPr lang="en-US" sz="2800" dirty="0" smtClean="0">
                <a:cs typeface="B Yagut" pitchFamily="2" charset="-78"/>
              </a:rPr>
              <a:t>-2 </a:t>
            </a:r>
            <a:r>
              <a:rPr lang="en-US" sz="2800" dirty="0" err="1" smtClean="0">
                <a:cs typeface="B Yagut" pitchFamily="2" charset="-78"/>
              </a:rPr>
              <a:t>zscore</a:t>
            </a:r>
            <a:r>
              <a:rPr lang="fa-IR" sz="2800" dirty="0" smtClean="0">
                <a:cs typeface="B Yagut" pitchFamily="2" charset="-78"/>
              </a:rPr>
              <a:t> باشد، كودك در طبقه بندي لاغر يا سوء تغذيه حاد متوسط قرار ميگيرد . </a:t>
            </a:r>
          </a:p>
          <a:p>
            <a:pPr algn="r" rtl="1">
              <a:buFont typeface="Wingdings" pitchFamily="2" charset="2"/>
              <a:buChar char="Ø"/>
            </a:pPr>
            <a:r>
              <a:rPr lang="fa-IR" sz="2800" dirty="0" smtClean="0">
                <a:cs typeface="B Yagut" pitchFamily="2" charset="-78"/>
              </a:rPr>
              <a:t>كودك را به مركز بهداشتي درماني ارجاع دهيد .</a:t>
            </a:r>
          </a:p>
          <a:p>
            <a:pPr algn="r" rtl="1">
              <a:buFont typeface="Wingdings" pitchFamily="2" charset="2"/>
              <a:buChar char="Ø"/>
            </a:pPr>
            <a:r>
              <a:rPr lang="fa-IR" sz="2800" dirty="0" smtClean="0">
                <a:cs typeface="B Yagut" pitchFamily="2" charset="-78"/>
              </a:rPr>
              <a:t> یک روز بعد پي گيري نماييد تا مطمئن شويد كودك به پزشك مراجعه كرده است .</a:t>
            </a:r>
          </a:p>
          <a:p>
            <a:pPr algn="r" rtl="1">
              <a:buFont typeface="Wingdings" pitchFamily="2" charset="2"/>
              <a:buChar char="Ø"/>
            </a:pPr>
            <a:r>
              <a:rPr lang="fa-IR" sz="2800" dirty="0" smtClean="0">
                <a:cs typeface="B Yagut" pitchFamily="2" charset="-78"/>
              </a:rPr>
              <a:t> كودكان كوچكتر از 2 ماه را 10 روز بعد ، 2 ماه تا يكسال را 2 هفته بعد، بزرگتر از 1 سال را 1 ماه بعد پيگيري كنيد .</a:t>
            </a:r>
            <a:endParaRPr lang="en-US" sz="2800" dirty="0">
              <a:cs typeface="B Yagut" pitchFamily="2" charset="-78"/>
            </a:endParaRPr>
          </a:p>
        </p:txBody>
      </p:sp>
      <p:pic>
        <p:nvPicPr>
          <p:cNvPr id="3" name="63">
            <a:hlinkClick r:id="" action="ppaction://media"/>
          </p:cNvPr>
          <p:cNvPicPr>
            <a:picLocks noRot="1" noChangeAspect="1"/>
          </p:cNvPicPr>
          <p:nvPr>
            <a:wavAudioFile r:embed="rId1" name="63"/>
          </p:nvPr>
        </p:nvPicPr>
        <p:blipFill>
          <a:blip r:embed="rId3"/>
          <a:stretch>
            <a:fillRect/>
          </a:stretch>
        </p:blipFill>
        <p:spPr>
          <a:xfrm>
            <a:off x="1524000" y="5638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9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42918"/>
            <a:ext cx="8229600" cy="5572164"/>
          </a:xfrm>
        </p:spPr>
        <p:txBody>
          <a:bodyPr>
            <a:normAutofit/>
          </a:bodyPr>
          <a:lstStyle/>
          <a:p>
            <a:pPr algn="r" rtl="1">
              <a:buNone/>
            </a:pPr>
            <a:r>
              <a:rPr lang="fa-IR" sz="2800" dirty="0" smtClean="0">
                <a:cs typeface="B Yagut" pitchFamily="2" charset="-78"/>
              </a:rPr>
              <a:t>  </a:t>
            </a:r>
            <a:r>
              <a:rPr lang="fa-IR" sz="2800" b="1" dirty="0" smtClean="0">
                <a:cs typeface="B Yagut" pitchFamily="2" charset="-78"/>
              </a:rPr>
              <a:t>اضافه وزن</a:t>
            </a:r>
          </a:p>
          <a:p>
            <a:pPr algn="r" rtl="1">
              <a:buFont typeface="Wingdings" pitchFamily="2" charset="2"/>
              <a:buChar char="Ø"/>
            </a:pPr>
            <a:endParaRPr lang="fa-IR" sz="2800" b="1" dirty="0" smtClean="0">
              <a:cs typeface="B Yagut" pitchFamily="2" charset="-78"/>
            </a:endParaRPr>
          </a:p>
          <a:p>
            <a:pPr algn="r" rtl="1">
              <a:buNone/>
            </a:pPr>
            <a:r>
              <a:rPr lang="fa-IR" sz="2800" dirty="0" smtClean="0">
                <a:cs typeface="B Yagut" pitchFamily="2" charset="-78"/>
              </a:rPr>
              <a:t> اگر منحني وزن براي قد كودك بيشتر از </a:t>
            </a:r>
            <a:r>
              <a:rPr lang="en-US" sz="2800" dirty="0" smtClean="0">
                <a:cs typeface="B Yagut" pitchFamily="2" charset="-78"/>
              </a:rPr>
              <a:t>+2zscore</a:t>
            </a:r>
            <a:r>
              <a:rPr lang="fa-IR" sz="2800" dirty="0" smtClean="0">
                <a:cs typeface="B Yagut" pitchFamily="2" charset="-78"/>
              </a:rPr>
              <a:t> تا مساوي  </a:t>
            </a:r>
            <a:r>
              <a:rPr lang="en-US" sz="2800" dirty="0" smtClean="0">
                <a:cs typeface="B Yagut" pitchFamily="2" charset="-78"/>
              </a:rPr>
              <a:t>+3zscore</a:t>
            </a:r>
            <a:r>
              <a:rPr lang="fa-IR" sz="2800" dirty="0" smtClean="0">
                <a:cs typeface="B Yagut" pitchFamily="2" charset="-78"/>
              </a:rPr>
              <a:t> باشد كودك در طبقه بندي اضافه وزن قرار ميگيرد. </a:t>
            </a:r>
          </a:p>
          <a:p>
            <a:pPr algn="r" rtl="1">
              <a:buFont typeface="Wingdings" pitchFamily="2" charset="2"/>
              <a:buChar char="Ø"/>
            </a:pPr>
            <a:r>
              <a:rPr lang="fa-IR" sz="2800" dirty="0" smtClean="0">
                <a:cs typeface="B Yagut" pitchFamily="2" charset="-78"/>
              </a:rPr>
              <a:t>كودك را به مركز بهداشتي درماني ارجاع دهيد .</a:t>
            </a:r>
          </a:p>
          <a:p>
            <a:pPr algn="r" rtl="1">
              <a:buFont typeface="Wingdings" pitchFamily="2" charset="2"/>
              <a:buChar char="Ø"/>
            </a:pPr>
            <a:r>
              <a:rPr lang="fa-IR" sz="2800" dirty="0" smtClean="0">
                <a:cs typeface="B Yagut" pitchFamily="2" charset="-78"/>
              </a:rPr>
              <a:t>یک(1) روز بعد پي گيري نماييد تا مطمئن شويد كودك به پزشك مراجعه كرده است. </a:t>
            </a:r>
          </a:p>
          <a:p>
            <a:pPr algn="r" rtl="1">
              <a:buFont typeface="Wingdings" pitchFamily="2" charset="2"/>
              <a:buChar char="Ø"/>
            </a:pPr>
            <a:r>
              <a:rPr lang="fa-IR" sz="2800" dirty="0" smtClean="0">
                <a:cs typeface="B Yagut" pitchFamily="2" charset="-78"/>
              </a:rPr>
              <a:t>كودكان كوچكتر از 2 ماه را 10 روز بعد ، 2 ماه تا يكسال را 2 هفته بعد، بزرگتر از 1 سال را 1 ماه بعد پيگيري كنيد .</a:t>
            </a:r>
            <a:endParaRPr lang="en-US" sz="2800" dirty="0">
              <a:cs typeface="B Yagut" pitchFamily="2" charset="-78"/>
            </a:endParaRPr>
          </a:p>
        </p:txBody>
      </p:sp>
      <p:pic>
        <p:nvPicPr>
          <p:cNvPr id="3" name="64">
            <a:hlinkClick r:id="" action="ppaction://media"/>
          </p:cNvPr>
          <p:cNvPicPr>
            <a:picLocks noRot="1" noChangeAspect="1"/>
          </p:cNvPicPr>
          <p:nvPr>
            <a:wavAudioFile r:embed="rId1" name="64"/>
          </p:nvPr>
        </p:nvPicPr>
        <p:blipFill>
          <a:blip r:embed="rId3"/>
          <a:stretch>
            <a:fillRect/>
          </a:stretch>
        </p:blipFill>
        <p:spPr>
          <a:xfrm>
            <a:off x="1285852" y="542926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6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28604"/>
            <a:ext cx="8229600" cy="5929354"/>
          </a:xfrm>
        </p:spPr>
        <p:txBody>
          <a:bodyPr>
            <a:noAutofit/>
          </a:bodyPr>
          <a:lstStyle/>
          <a:p>
            <a:pPr algn="r" rtl="1">
              <a:buNone/>
            </a:pPr>
            <a:r>
              <a:rPr lang="fa-IR" sz="2800" dirty="0" smtClean="0">
                <a:cs typeface="B Yagut" pitchFamily="2" charset="-78"/>
              </a:rPr>
              <a:t>   </a:t>
            </a:r>
            <a:r>
              <a:rPr lang="fa-IR" sz="2800" b="1" dirty="0" smtClean="0">
                <a:cs typeface="B Yagut" pitchFamily="2" charset="-78"/>
              </a:rPr>
              <a:t>احتمال خطر اضافه وزن </a:t>
            </a:r>
          </a:p>
          <a:p>
            <a:pPr algn="r" rtl="1">
              <a:buNone/>
            </a:pPr>
            <a:endParaRPr lang="fa-IR" sz="2800" b="1" dirty="0" smtClean="0">
              <a:cs typeface="B Yagut" pitchFamily="2" charset="-78"/>
            </a:endParaRPr>
          </a:p>
          <a:p>
            <a:pPr algn="r" rtl="1">
              <a:buNone/>
            </a:pPr>
            <a:r>
              <a:rPr lang="fa-IR" sz="2800" dirty="0" smtClean="0">
                <a:cs typeface="B Yagut" pitchFamily="2" charset="-78"/>
              </a:rPr>
              <a:t>  اگر منحني وزن براي قد كودك بيشتر از  </a:t>
            </a:r>
            <a:r>
              <a:rPr lang="en-US" sz="2800" dirty="0" smtClean="0">
                <a:cs typeface="B Yagut" pitchFamily="2" charset="-78"/>
              </a:rPr>
              <a:t>+1zscore</a:t>
            </a:r>
            <a:r>
              <a:rPr lang="fa-IR" sz="2800" dirty="0" smtClean="0">
                <a:cs typeface="B Yagut" pitchFamily="2" charset="-78"/>
              </a:rPr>
              <a:t>تا مساوي </a:t>
            </a:r>
            <a:r>
              <a:rPr lang="en-US" sz="2800" dirty="0" smtClean="0">
                <a:cs typeface="B Yagut" pitchFamily="2" charset="-78"/>
              </a:rPr>
              <a:t>+2zscore</a:t>
            </a:r>
            <a:r>
              <a:rPr lang="fa-IR" sz="2800" dirty="0" smtClean="0">
                <a:cs typeface="B Yagut" pitchFamily="2" charset="-78"/>
              </a:rPr>
              <a:t>باشد    كودك در طبقه بندي احتمال خطر اضافه وزن قرار ميگيرد.</a:t>
            </a:r>
          </a:p>
          <a:p>
            <a:pPr algn="justLow" rtl="1">
              <a:buNone/>
            </a:pPr>
            <a:r>
              <a:rPr lang="fa-IR" sz="2800" dirty="0" smtClean="0">
                <a:cs typeface="B Yagut" pitchFamily="2" charset="-78"/>
              </a:rPr>
              <a:t>   قد كودك و وضعيت تغذيه كودك و خانواده را بررسي كنيد و توصيه هاي تغذيه اي مناسب گروه سني كودك را ارائه دهيد، سپس بر اساس جدول توالي سني پيگيري كنيد .</a:t>
            </a:r>
          </a:p>
          <a:p>
            <a:pPr algn="justLow" rtl="1">
              <a:buNone/>
            </a:pPr>
            <a:r>
              <a:rPr lang="fa-IR" sz="2800" dirty="0" smtClean="0">
                <a:cs typeface="B Yagut" pitchFamily="2" charset="-78"/>
              </a:rPr>
              <a:t>   در صورت اصلاح نشدن وضعيت كودك بعد از 2 بار پيگيري ارجاع دهيد. </a:t>
            </a:r>
            <a:endParaRPr lang="en-US" sz="2800" dirty="0">
              <a:cs typeface="B Yagut" pitchFamily="2" charset="-78"/>
            </a:endParaRPr>
          </a:p>
        </p:txBody>
      </p:sp>
      <p:pic>
        <p:nvPicPr>
          <p:cNvPr id="3" name="65">
            <a:hlinkClick r:id="" action="ppaction://media"/>
          </p:cNvPr>
          <p:cNvPicPr>
            <a:picLocks noRot="1" noChangeAspect="1"/>
          </p:cNvPicPr>
          <p:nvPr>
            <a:wavAudioFile r:embed="rId1" name="65"/>
          </p:nvPr>
        </p:nvPicPr>
        <p:blipFill>
          <a:blip r:embed="rId3"/>
          <a:stretch>
            <a:fillRect/>
          </a:stretch>
        </p:blipFill>
        <p:spPr>
          <a:xfrm>
            <a:off x="1447800" y="5486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7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85860"/>
            <a:ext cx="8229600" cy="5072098"/>
          </a:xfrm>
        </p:spPr>
        <p:txBody>
          <a:bodyPr>
            <a:noAutofit/>
          </a:bodyPr>
          <a:lstStyle/>
          <a:p>
            <a:pPr algn="r" rtl="1">
              <a:lnSpc>
                <a:spcPct val="200000"/>
              </a:lnSpc>
              <a:buFont typeface="Wingdings" pitchFamily="2" charset="2"/>
              <a:buChar char="Ø"/>
            </a:pPr>
            <a:r>
              <a:rPr lang="fa-IR" sz="2400" dirty="0" smtClean="0"/>
              <a:t>پایش رشد کودکان و تن سنجی </a:t>
            </a:r>
          </a:p>
          <a:p>
            <a:pPr algn="r" rtl="1">
              <a:lnSpc>
                <a:spcPct val="200000"/>
              </a:lnSpc>
              <a:buFont typeface="Wingdings" pitchFamily="2" charset="2"/>
              <a:buChar char="Ø"/>
            </a:pPr>
            <a:r>
              <a:rPr lang="fa-IR" sz="2400" dirty="0" smtClean="0"/>
              <a:t>اهمیت انجام صحیح اندازه گیری های تن سنجی </a:t>
            </a:r>
          </a:p>
          <a:p>
            <a:pPr algn="r" rtl="1">
              <a:lnSpc>
                <a:spcPct val="200000"/>
              </a:lnSpc>
              <a:buFont typeface="Wingdings" pitchFamily="2" charset="2"/>
              <a:buChar char="Ø"/>
            </a:pPr>
            <a:r>
              <a:rPr lang="fa-IR" sz="2400" dirty="0" smtClean="0"/>
              <a:t>ارزیابی کودک از نظر وزن ،  قد و دورسر و دور بازو</a:t>
            </a:r>
          </a:p>
          <a:p>
            <a:pPr algn="r" rtl="1">
              <a:lnSpc>
                <a:spcPct val="200000"/>
              </a:lnSpc>
              <a:buFont typeface="Wingdings" pitchFamily="2" charset="2"/>
              <a:buChar char="Ø"/>
            </a:pPr>
            <a:r>
              <a:rPr lang="fa-IR" sz="2400" dirty="0" smtClean="0"/>
              <a:t>طبقه بندی ها و توصیه های لازم </a:t>
            </a:r>
          </a:p>
          <a:p>
            <a:pPr algn="r" rtl="1">
              <a:lnSpc>
                <a:spcPct val="200000"/>
              </a:lnSpc>
              <a:buFont typeface="Wingdings" pitchFamily="2" charset="2"/>
              <a:buChar char="Ø"/>
            </a:pPr>
            <a:r>
              <a:rPr lang="fa-IR" sz="2400" dirty="0" smtClean="0"/>
              <a:t>نمایه توده بدنی کودکان و طبقه بندی های آن </a:t>
            </a:r>
          </a:p>
          <a:p>
            <a:pPr algn="r" rtl="1">
              <a:lnSpc>
                <a:spcPct val="200000"/>
              </a:lnSpc>
              <a:buFont typeface="Wingdings" pitchFamily="2" charset="2"/>
              <a:buChar char="Ø"/>
            </a:pPr>
            <a:r>
              <a:rPr lang="fa-IR" sz="2400" dirty="0" smtClean="0"/>
              <a:t>سوء تغذیه و مشاوره تغذیه برای گروههای سنی زیر 5 سال </a:t>
            </a:r>
          </a:p>
        </p:txBody>
      </p:sp>
      <p:sp>
        <p:nvSpPr>
          <p:cNvPr id="3" name="Title 2"/>
          <p:cNvSpPr>
            <a:spLocks noGrp="1"/>
          </p:cNvSpPr>
          <p:nvPr>
            <p:ph type="title"/>
          </p:nvPr>
        </p:nvSpPr>
        <p:spPr/>
        <p:txBody>
          <a:bodyPr>
            <a:normAutofit/>
          </a:bodyPr>
          <a:lstStyle/>
          <a:p>
            <a:pPr algn="ctr"/>
            <a:r>
              <a:rPr lang="fa-IR" sz="4000" dirty="0" smtClean="0">
                <a:cs typeface="B Yagut"/>
              </a:rPr>
              <a:t>فهرست عناوین </a:t>
            </a:r>
            <a:endParaRPr lang="en-US" sz="4000" dirty="0">
              <a:cs typeface="B Yagu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42918"/>
            <a:ext cx="8229600" cy="5364373"/>
          </a:xfrm>
        </p:spPr>
        <p:txBody>
          <a:bodyPr>
            <a:normAutofit/>
          </a:bodyPr>
          <a:lstStyle/>
          <a:p>
            <a:pPr algn="r" rtl="1">
              <a:lnSpc>
                <a:spcPct val="150000"/>
              </a:lnSpc>
              <a:buNone/>
            </a:pPr>
            <a:r>
              <a:rPr lang="fa-IR" sz="2800" b="1" dirty="0" smtClean="0">
                <a:cs typeface="B Yagut" pitchFamily="2" charset="-78"/>
              </a:rPr>
              <a:t>   طبیعي :</a:t>
            </a:r>
          </a:p>
          <a:p>
            <a:pPr algn="r" rtl="1">
              <a:lnSpc>
                <a:spcPct val="150000"/>
              </a:lnSpc>
              <a:buNone/>
            </a:pPr>
            <a:r>
              <a:rPr lang="fa-IR" sz="2800" dirty="0" smtClean="0">
                <a:cs typeface="B Yagut" pitchFamily="2" charset="-78"/>
              </a:rPr>
              <a:t> اگر منحني وزن براي قد كودك مساوي </a:t>
            </a:r>
            <a:r>
              <a:rPr lang="en-US" sz="2800" dirty="0" smtClean="0">
                <a:cs typeface="B Yagut" pitchFamily="2" charset="-78"/>
              </a:rPr>
              <a:t>-2 </a:t>
            </a:r>
            <a:r>
              <a:rPr lang="en-US" sz="2800" dirty="0" err="1" smtClean="0">
                <a:cs typeface="B Yagut" pitchFamily="2" charset="-78"/>
              </a:rPr>
              <a:t>zscore</a:t>
            </a:r>
            <a:r>
              <a:rPr lang="fa-IR" sz="2800" dirty="0" smtClean="0">
                <a:cs typeface="B Yagut" pitchFamily="2" charset="-78"/>
              </a:rPr>
              <a:t>  تا مساوي  </a:t>
            </a:r>
            <a:r>
              <a:rPr lang="en-US" sz="2800" dirty="0" smtClean="0">
                <a:cs typeface="B Yagut" pitchFamily="2" charset="-78"/>
              </a:rPr>
              <a:t>+1 </a:t>
            </a:r>
            <a:r>
              <a:rPr lang="en-US" sz="2800" dirty="0" err="1" smtClean="0">
                <a:cs typeface="B Yagut" pitchFamily="2" charset="-78"/>
              </a:rPr>
              <a:t>zscore</a:t>
            </a:r>
            <a:r>
              <a:rPr lang="fa-IR" sz="2800" dirty="0" smtClean="0">
                <a:cs typeface="B Yagut" pitchFamily="2" charset="-78"/>
              </a:rPr>
              <a:t> باشد كودك در طبقه بندي طبيعي قرار ميگيرد .</a:t>
            </a:r>
          </a:p>
          <a:p>
            <a:pPr algn="r" rtl="1">
              <a:lnSpc>
                <a:spcPct val="150000"/>
              </a:lnSpc>
              <a:buNone/>
            </a:pPr>
            <a:r>
              <a:rPr lang="fa-IR" sz="2800" dirty="0" smtClean="0">
                <a:cs typeface="B Yagut" pitchFamily="2" charset="-78"/>
              </a:rPr>
              <a:t>   مادر را به ادامه مراقبتهاي روتين تشويق كنيد .</a:t>
            </a:r>
            <a:endParaRPr lang="en-US" sz="2800" dirty="0">
              <a:cs typeface="B Yagut" pitchFamily="2" charset="-78"/>
            </a:endParaRPr>
          </a:p>
        </p:txBody>
      </p:sp>
      <p:pic>
        <p:nvPicPr>
          <p:cNvPr id="3" name="66">
            <a:hlinkClick r:id="" action="ppaction://media"/>
          </p:cNvPr>
          <p:cNvPicPr>
            <a:picLocks noRot="1" noChangeAspect="1"/>
          </p:cNvPicPr>
          <p:nvPr>
            <a:wavAudioFile r:embed="rId1" name="66"/>
          </p:nvPr>
        </p:nvPicPr>
        <p:blipFill>
          <a:blip r:embed="rId3"/>
          <a:stretch>
            <a:fillRect/>
          </a:stretch>
        </p:blipFill>
        <p:spPr>
          <a:xfrm>
            <a:off x="1143000" y="5562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6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rtl="1"/>
            <a:r>
              <a:rPr lang="fa-IR" sz="2800" dirty="0" smtClean="0">
                <a:solidFill>
                  <a:schemeClr val="tx1"/>
                </a:solidFill>
                <a:cs typeface="B Yagut" pitchFamily="2" charset="-78"/>
              </a:rPr>
              <a:t>جدول طبقه بندي كودك از نظر نمايه ي توده ي بدن براي سن</a:t>
            </a:r>
            <a:endParaRPr lang="en-US" sz="2800" dirty="0">
              <a:solidFill>
                <a:schemeClr val="tx1"/>
              </a:solidFill>
              <a:cs typeface="B Yagut" pitchFamily="2" charset="-78"/>
            </a:endParaRPr>
          </a:p>
        </p:txBody>
      </p:sp>
      <p:pic>
        <p:nvPicPr>
          <p:cNvPr id="1027" name="Picture 3"/>
          <p:cNvPicPr>
            <a:picLocks noGrp="1" noChangeAspect="1" noChangeArrowheads="1"/>
          </p:cNvPicPr>
          <p:nvPr>
            <p:ph idx="1"/>
          </p:nvPr>
        </p:nvPicPr>
        <p:blipFill>
          <a:blip r:embed="rId2"/>
          <a:srcRect/>
          <a:stretch>
            <a:fillRect/>
          </a:stretch>
        </p:blipFill>
        <p:spPr bwMode="auto">
          <a:xfrm>
            <a:off x="1076325" y="1558131"/>
            <a:ext cx="6991350" cy="4371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71612"/>
            <a:ext cx="8229600" cy="4857784"/>
          </a:xfrm>
        </p:spPr>
        <p:txBody>
          <a:bodyPr>
            <a:normAutofit/>
          </a:bodyPr>
          <a:lstStyle/>
          <a:p>
            <a:pPr algn="r" rtl="1">
              <a:buNone/>
            </a:pPr>
            <a:r>
              <a:rPr lang="fa-IR" sz="2800" dirty="0" smtClean="0">
                <a:cs typeface="B Yagut" pitchFamily="2" charset="-78"/>
              </a:rPr>
              <a:t> </a:t>
            </a:r>
            <a:r>
              <a:rPr lang="ar-SA" sz="2800" dirty="0" smtClean="0">
                <a:cs typeface="B Yagut" pitchFamily="2" charset="-78"/>
              </a:rPr>
              <a:t>دوران کودکی از مهم ترین دوران زندگی برای دست یابی به رشد کافی و پایه ریزی برای تأمین سلامت در دوره های بعدی زندگی است. تغذیه ی نامناسب کودک در این دوران عواقب غیرقابل برگشتی </a:t>
            </a:r>
            <a:r>
              <a:rPr lang="fa-IR" sz="2800" dirty="0" smtClean="0">
                <a:cs typeface="B Yagut" pitchFamily="2" charset="-78"/>
              </a:rPr>
              <a:t>مانند </a:t>
            </a:r>
            <a:r>
              <a:rPr lang="ar-SA" sz="2800" dirty="0" smtClean="0">
                <a:cs typeface="B Yagut" pitchFamily="2" charset="-78"/>
              </a:rPr>
              <a:t>کوتاه قدی، کم وزنی،</a:t>
            </a:r>
            <a:r>
              <a:rPr lang="fa-IR" sz="2800" dirty="0" smtClean="0">
                <a:cs typeface="B Yagut" pitchFamily="2" charset="-78"/>
              </a:rPr>
              <a:t> </a:t>
            </a:r>
            <a:r>
              <a:rPr lang="ar-SA" sz="2800" dirty="0" smtClean="0">
                <a:cs typeface="B Yagut" pitchFamily="2" charset="-78"/>
              </a:rPr>
              <a:t>کاهش ضریب</a:t>
            </a:r>
            <a:r>
              <a:rPr lang="fa-IR" sz="2800" dirty="0" smtClean="0">
                <a:cs typeface="B Yagut" pitchFamily="2" charset="-78"/>
              </a:rPr>
              <a:t> هوشی ، </a:t>
            </a:r>
            <a:r>
              <a:rPr lang="ar-SA" sz="2800" dirty="0" smtClean="0">
                <a:cs typeface="B Yagut" pitchFamily="2" charset="-78"/>
              </a:rPr>
              <a:t>کاهش قدرت یادگیری،</a:t>
            </a:r>
            <a:r>
              <a:rPr lang="fa-IR" sz="2800" dirty="0" smtClean="0">
                <a:cs typeface="B Yagut" pitchFamily="2" charset="-78"/>
              </a:rPr>
              <a:t> </a:t>
            </a:r>
            <a:r>
              <a:rPr lang="ar-SA" sz="2800" dirty="0" smtClean="0">
                <a:cs typeface="B Yagut" pitchFamily="2" charset="-78"/>
              </a:rPr>
              <a:t>افزایش ابتلا به بیما ری ها و کاهش توانمندی های جسمی و ذهنی</a:t>
            </a:r>
            <a:r>
              <a:rPr lang="fa-IR" sz="2800" dirty="0" smtClean="0">
                <a:cs typeface="B Yagut" pitchFamily="2" charset="-78"/>
              </a:rPr>
              <a:t> را بدنبال دارد .</a:t>
            </a:r>
          </a:p>
          <a:p>
            <a:pPr algn="r" rtl="1">
              <a:buNone/>
            </a:pPr>
            <a:endParaRPr lang="en-US" sz="2800" dirty="0" smtClean="0">
              <a:cs typeface="B Yagut" pitchFamily="2" charset="-78"/>
            </a:endParaRPr>
          </a:p>
          <a:p>
            <a:pPr algn="r" rtl="1">
              <a:buNone/>
            </a:pPr>
            <a:endParaRPr lang="en-US" sz="2800" dirty="0">
              <a:cs typeface="B Yagut" pitchFamily="2" charset="-78"/>
            </a:endParaRPr>
          </a:p>
        </p:txBody>
      </p:sp>
      <p:sp>
        <p:nvSpPr>
          <p:cNvPr id="3" name="Title 2"/>
          <p:cNvSpPr>
            <a:spLocks noGrp="1"/>
          </p:cNvSpPr>
          <p:nvPr>
            <p:ph type="title"/>
          </p:nvPr>
        </p:nvSpPr>
        <p:spPr>
          <a:xfrm>
            <a:off x="1071538" y="274638"/>
            <a:ext cx="7215238" cy="1143000"/>
          </a:xfrm>
        </p:spPr>
        <p:txBody>
          <a:bodyPr>
            <a:normAutofit/>
          </a:bodyPr>
          <a:lstStyle/>
          <a:p>
            <a:pPr algn="r" rtl="1"/>
            <a:r>
              <a:rPr lang="fa-IR" sz="4000" dirty="0" smtClean="0">
                <a:solidFill>
                  <a:schemeClr val="tx1"/>
                </a:solidFill>
                <a:cs typeface="B Yagut" pitchFamily="2" charset="-78"/>
              </a:rPr>
              <a:t>سوء تغذیه </a:t>
            </a:r>
            <a:endParaRPr lang="en-US" sz="4000" dirty="0">
              <a:solidFill>
                <a:schemeClr val="tx1"/>
              </a:solidFill>
              <a:cs typeface="B Yagut" pitchFamily="2" charset="-78"/>
            </a:endParaRPr>
          </a:p>
        </p:txBody>
      </p:sp>
      <p:pic>
        <p:nvPicPr>
          <p:cNvPr id="5" name="68">
            <a:hlinkClick r:id="" action="ppaction://media"/>
          </p:cNvPr>
          <p:cNvPicPr>
            <a:picLocks noRot="1" noChangeAspect="1"/>
          </p:cNvPicPr>
          <p:nvPr>
            <a:wavAudioFile r:embed="rId1" name="68"/>
          </p:nvPr>
        </p:nvPicPr>
        <p:blipFill>
          <a:blip r:embed="rId3"/>
          <a:stretch>
            <a:fillRect/>
          </a:stretch>
        </p:blipFill>
        <p:spPr>
          <a:xfrm>
            <a:off x="1219200" y="5334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8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410200"/>
          </a:xfrm>
        </p:spPr>
        <p:txBody>
          <a:bodyPr>
            <a:normAutofit/>
          </a:bodyPr>
          <a:lstStyle/>
          <a:p>
            <a:pPr algn="r" rtl="1">
              <a:buNone/>
            </a:pPr>
            <a:r>
              <a:rPr lang="fa-IR" sz="2800" dirty="0" smtClean="0">
                <a:cs typeface="B Yagut" pitchFamily="2" charset="-78"/>
              </a:rPr>
              <a:t>   </a:t>
            </a:r>
            <a:r>
              <a:rPr lang="ar-SA" sz="2800" dirty="0" smtClean="0">
                <a:cs typeface="B Yagut" pitchFamily="2" charset="-78"/>
              </a:rPr>
              <a:t>حجم معده کودک، کوچک است و به همین دلیل در هر وعده غذایی میزان محدودی غذا می تواند بخورد. از طرفی رشد جسمی کودک سریع و درنتیجه نیاز به مواد غذایی زیاد است. غذای کمکی که کودک در هر میان وعده می تواند استفاده کند باید ارزش غذایی زیادی داشته و حاوی مواد مغذی مورد نیاز برای رشد وی با شد</a:t>
            </a:r>
            <a:r>
              <a:rPr lang="fa-IR" sz="2800" dirty="0" smtClean="0">
                <a:cs typeface="B Yagut" pitchFamily="2" charset="-78"/>
              </a:rPr>
              <a:t> </a:t>
            </a:r>
            <a:r>
              <a:rPr lang="ar-SA" sz="2800" dirty="0" smtClean="0">
                <a:cs typeface="B Yagut" pitchFamily="2" charset="-78"/>
              </a:rPr>
              <a:t>. </a:t>
            </a:r>
            <a:endParaRPr lang="fa-IR" sz="2800" dirty="0" smtClean="0">
              <a:cs typeface="B Yagut" pitchFamily="2" charset="-78"/>
            </a:endParaRPr>
          </a:p>
          <a:p>
            <a:pPr algn="r" rtl="1">
              <a:buNone/>
            </a:pPr>
            <a:r>
              <a:rPr lang="fa-IR" sz="2800" dirty="0" smtClean="0">
                <a:cs typeface="B Yagut" pitchFamily="2" charset="-78"/>
              </a:rPr>
              <a:t>   </a:t>
            </a:r>
            <a:r>
              <a:rPr lang="ar-SA" sz="2800" dirty="0" smtClean="0">
                <a:cs typeface="B Yagut" pitchFamily="2" charset="-78"/>
              </a:rPr>
              <a:t>تنقلات غذایی کم ارزش موجب محروم شدن کودک از غذاهای اصلی و مواد مغذی و در نهایت موجب بروز لاغری و سوء تغذیه ی وی می شود و از طرفی مصرف مداوم این مواد، </a:t>
            </a:r>
            <a:r>
              <a:rPr lang="fa-IR" sz="2800" dirty="0" smtClean="0">
                <a:cs typeface="B Yagut" pitchFamily="2" charset="-78"/>
              </a:rPr>
              <a:t>     </a:t>
            </a:r>
            <a:r>
              <a:rPr lang="ar-SA" sz="2800" dirty="0" smtClean="0">
                <a:cs typeface="B Yagut" pitchFamily="2" charset="-78"/>
              </a:rPr>
              <a:t>می تواند سبب برو</a:t>
            </a:r>
            <a:r>
              <a:rPr lang="fa-IR" sz="2800" dirty="0" smtClean="0">
                <a:cs typeface="B Yagut" pitchFamily="2" charset="-78"/>
              </a:rPr>
              <a:t>ز چاقی </a:t>
            </a:r>
            <a:r>
              <a:rPr lang="ar-SA" sz="2800" dirty="0" smtClean="0">
                <a:cs typeface="B Yagut" pitchFamily="2" charset="-78"/>
              </a:rPr>
              <a:t>در کودک شود</a:t>
            </a:r>
            <a:r>
              <a:rPr lang="en-US" sz="2800" dirty="0" smtClean="0">
                <a:cs typeface="B Yagut" pitchFamily="2" charset="-78"/>
              </a:rPr>
              <a:t>.</a:t>
            </a:r>
            <a:endParaRPr lang="en-US" sz="2800" dirty="0">
              <a:cs typeface="B Yagut" pitchFamily="2" charset="-78"/>
            </a:endParaRPr>
          </a:p>
        </p:txBody>
      </p:sp>
      <p:pic>
        <p:nvPicPr>
          <p:cNvPr id="3" name="69">
            <a:hlinkClick r:id="" action="ppaction://media"/>
          </p:cNvPr>
          <p:cNvPicPr>
            <a:picLocks noRot="1" noChangeAspect="1"/>
          </p:cNvPicPr>
          <p:nvPr>
            <a:wavAudioFile r:embed="rId1" name="69"/>
          </p:nvPr>
        </p:nvPicPr>
        <p:blipFill>
          <a:blip r:embed="rId3"/>
          <a:stretch>
            <a:fillRect/>
          </a:stretch>
        </p:blipFill>
        <p:spPr>
          <a:xfrm>
            <a:off x="762000" y="5562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1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3"/>
          <p:cNvSpPr>
            <a:spLocks noGrp="1" noChangeArrowheads="1"/>
          </p:cNvSpPr>
          <p:nvPr>
            <p:ph type="body" idx="1"/>
          </p:nvPr>
        </p:nvSpPr>
        <p:spPr>
          <a:xfrm>
            <a:off x="857224" y="1928802"/>
            <a:ext cx="7786742" cy="3929090"/>
          </a:xfrm>
        </p:spPr>
        <p:txBody>
          <a:bodyPr>
            <a:normAutofit/>
          </a:bodyPr>
          <a:lstStyle/>
          <a:p>
            <a:pPr marL="565150" indent="-457200" algn="just" rtl="1" eaLnBrk="1" hangingPunct="1">
              <a:buFont typeface="Wingdings" pitchFamily="2" charset="2"/>
              <a:buChar char="ü"/>
            </a:pPr>
            <a:r>
              <a:rPr lang="fa-IR" altLang="en-US" sz="2800" dirty="0" smtClean="0">
                <a:cs typeface="B Yagut" pitchFamily="2" charset="-78"/>
              </a:rPr>
              <a:t>استفاده از غذاهاي متنوع خانواده</a:t>
            </a:r>
          </a:p>
          <a:p>
            <a:pPr marL="565150" indent="-457200" algn="just" rtl="1" eaLnBrk="1" hangingPunct="1">
              <a:buFont typeface="Wingdings" pitchFamily="2" charset="2"/>
              <a:buChar char="ü"/>
            </a:pPr>
            <a:r>
              <a:rPr lang="fa-IR" altLang="en-US" sz="2800" dirty="0" smtClean="0">
                <a:cs typeface="B Yagut" pitchFamily="2" charset="-78"/>
              </a:rPr>
              <a:t>دادن 3 تا 4 وعده غذا در روز</a:t>
            </a:r>
          </a:p>
          <a:p>
            <a:pPr marL="565150" indent="-457200" algn="just" rtl="1" eaLnBrk="1" hangingPunct="1">
              <a:buFont typeface="Wingdings" pitchFamily="2" charset="2"/>
              <a:buChar char="ü"/>
            </a:pPr>
            <a:r>
              <a:rPr lang="fa-IR" altLang="en-US" sz="2800" dirty="0" smtClean="0">
                <a:cs typeface="B Yagut" pitchFamily="2" charset="-78"/>
              </a:rPr>
              <a:t>1 تا 2 ميان وعده غذايي در روز</a:t>
            </a:r>
          </a:p>
          <a:p>
            <a:pPr marL="565150" indent="-457200" algn="just" rtl="1" eaLnBrk="1" hangingPunct="1">
              <a:buFont typeface="Wingdings" pitchFamily="2" charset="2"/>
              <a:buChar char="ü"/>
            </a:pPr>
            <a:r>
              <a:rPr lang="fa-IR" altLang="en-US" sz="2800" dirty="0" smtClean="0">
                <a:cs typeface="B Yagut" pitchFamily="2" charset="-78"/>
              </a:rPr>
              <a:t>استفاده از ماست پاستوريزه ساده در برنامه غذايي كودك</a:t>
            </a:r>
          </a:p>
          <a:p>
            <a:pPr marL="565150" indent="-457200" algn="just" rtl="1" eaLnBrk="1" hangingPunct="1">
              <a:buFont typeface="Wingdings" pitchFamily="2" charset="2"/>
              <a:buChar char="ü"/>
            </a:pPr>
            <a:r>
              <a:rPr lang="fa-IR" altLang="en-US" sz="2800" dirty="0" smtClean="0">
                <a:cs typeface="B Yagut" pitchFamily="2" charset="-78"/>
              </a:rPr>
              <a:t> خودداري از مصرف انواع ماست ميوه هاي صنعتي </a:t>
            </a:r>
          </a:p>
          <a:p>
            <a:pPr marL="565150" indent="-457200" algn="just" rtl="1" eaLnBrk="1" hangingPunct="1">
              <a:buFont typeface="Wingdings" pitchFamily="2" charset="2"/>
              <a:buChar char="ü"/>
            </a:pPr>
            <a:endParaRPr lang="fa-IR" altLang="en-US" sz="2800" dirty="0" smtClean="0">
              <a:cs typeface="B Yagut" pitchFamily="2" charset="-78"/>
            </a:endParaRPr>
          </a:p>
        </p:txBody>
      </p:sp>
      <p:sp>
        <p:nvSpPr>
          <p:cNvPr id="2" name="Title 1"/>
          <p:cNvSpPr>
            <a:spLocks noGrp="1"/>
          </p:cNvSpPr>
          <p:nvPr>
            <p:ph type="title"/>
          </p:nvPr>
        </p:nvSpPr>
        <p:spPr>
          <a:xfrm>
            <a:off x="642910" y="642918"/>
            <a:ext cx="7643866" cy="928694"/>
          </a:xfrm>
        </p:spPr>
        <p:txBody>
          <a:bodyPr>
            <a:normAutofit/>
          </a:bodyPr>
          <a:lstStyle/>
          <a:p>
            <a:pPr algn="r" rtl="1">
              <a:defRPr/>
            </a:pPr>
            <a:r>
              <a:rPr lang="fa-IR" altLang="en-US" sz="4000" dirty="0" smtClean="0">
                <a:solidFill>
                  <a:schemeClr val="tx1"/>
                </a:solidFill>
                <a:cs typeface="B Yagut" pitchFamily="2" charset="-78"/>
              </a:rPr>
              <a:t>تغذیه كودكان 1 تا 2 سال </a:t>
            </a:r>
            <a:endParaRPr lang="en-US" sz="4000" dirty="0">
              <a:solidFill>
                <a:schemeClr val="tx1"/>
              </a:solidFill>
              <a:cs typeface="B Yagut" pitchFamily="2" charset="-78"/>
            </a:endParaRPr>
          </a:p>
        </p:txBody>
      </p:sp>
      <p:pic>
        <p:nvPicPr>
          <p:cNvPr id="4" name="70">
            <a:hlinkClick r:id="" action="ppaction://media"/>
          </p:cNvPr>
          <p:cNvPicPr>
            <a:picLocks noRot="1" noChangeAspect="1"/>
          </p:cNvPicPr>
          <p:nvPr>
            <a:wavAudioFile r:embed="rId1" name="70"/>
          </p:nvPr>
        </p:nvPicPr>
        <p:blipFill>
          <a:blip r:embed="rId4"/>
          <a:stretch>
            <a:fillRect/>
          </a:stretch>
        </p:blipFill>
        <p:spPr>
          <a:xfrm>
            <a:off x="1600200" y="5410200"/>
            <a:ext cx="304800" cy="304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7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857224" y="1571612"/>
            <a:ext cx="8001056" cy="4714908"/>
          </a:xfrm>
        </p:spPr>
        <p:txBody>
          <a:bodyPr>
            <a:normAutofit/>
          </a:bodyPr>
          <a:lstStyle/>
          <a:p>
            <a:pPr marL="565150" indent="-457200" algn="just" rtl="1" eaLnBrk="1" hangingPunct="1">
              <a:buFont typeface="Wingdings" pitchFamily="2" charset="2"/>
              <a:buChar char="ü"/>
            </a:pPr>
            <a:r>
              <a:rPr lang="fa-IR" altLang="en-US" sz="2800" dirty="0" smtClean="0">
                <a:latin typeface="Times New Roman" pitchFamily="18" charset="0"/>
                <a:ea typeface="Times New Roman" pitchFamily="18" charset="0"/>
                <a:cs typeface="B Yagut" pitchFamily="2" charset="-78"/>
              </a:rPr>
              <a:t>خودداري </a:t>
            </a:r>
            <a:r>
              <a:rPr lang="ar-SA" altLang="en-US" sz="2800" dirty="0" smtClean="0">
                <a:latin typeface="Times New Roman" pitchFamily="18" charset="0"/>
                <a:ea typeface="Times New Roman" pitchFamily="18" charset="0"/>
                <a:cs typeface="B Yagut" pitchFamily="2" charset="-78"/>
              </a:rPr>
              <a:t>از دادن انواع  نوشيدني هاي شيرين به دليل افزايش خطر اضافه وزن و چاقي ، پوسيدگي دندان و كاهش دريافت مواد مغذي</a:t>
            </a:r>
            <a:endParaRPr lang="fa-IR" altLang="en-US" sz="2800" dirty="0" smtClean="0">
              <a:latin typeface="Times New Roman" pitchFamily="18" charset="0"/>
              <a:ea typeface="Times New Roman" pitchFamily="18" charset="0"/>
              <a:cs typeface="B Yagut" pitchFamily="2" charset="-78"/>
            </a:endParaRPr>
          </a:p>
          <a:p>
            <a:pPr marL="565150" indent="-457200" algn="just" rtl="1" eaLnBrk="1" hangingPunct="1">
              <a:buFont typeface="Wingdings" pitchFamily="2" charset="2"/>
              <a:buChar char="ü"/>
            </a:pPr>
            <a:r>
              <a:rPr lang="fa-IR" altLang="en-US" sz="2800" dirty="0" smtClean="0">
                <a:latin typeface="Times New Roman" pitchFamily="18" charset="0"/>
                <a:ea typeface="Times New Roman" pitchFamily="18" charset="0"/>
                <a:cs typeface="B Yagut" pitchFamily="2" charset="-78"/>
              </a:rPr>
              <a:t> دادن </a:t>
            </a:r>
            <a:r>
              <a:rPr lang="ar-SA" altLang="en-US" sz="2800" dirty="0" smtClean="0">
                <a:latin typeface="Calibri" pitchFamily="34" charset="0"/>
                <a:ea typeface="Calibri" pitchFamily="34" charset="0"/>
                <a:cs typeface="B Yagut" pitchFamily="2" charset="-78"/>
              </a:rPr>
              <a:t>2 وعده غذايي اضافه </a:t>
            </a:r>
            <a:r>
              <a:rPr lang="fa-IR" altLang="en-US" sz="2800" dirty="0" smtClean="0">
                <a:latin typeface="Calibri" pitchFamily="34" charset="0"/>
                <a:ea typeface="Calibri" pitchFamily="34" charset="0"/>
                <a:cs typeface="B Yagut" pitchFamily="2" charset="-78"/>
              </a:rPr>
              <a:t>(</a:t>
            </a:r>
            <a:r>
              <a:rPr lang="ar-SA" altLang="en-US" sz="2800" dirty="0" smtClean="0">
                <a:latin typeface="Calibri" pitchFamily="34" charset="0"/>
                <a:ea typeface="Calibri" pitchFamily="34" charset="0"/>
                <a:cs typeface="B Yagut" pitchFamily="2" charset="-78"/>
              </a:rPr>
              <a:t>اگر كودك شير مادر نمي خورد</a:t>
            </a:r>
            <a:r>
              <a:rPr lang="fa-IR" altLang="en-US" sz="2800" dirty="0" smtClean="0">
                <a:latin typeface="Calibri" pitchFamily="34" charset="0"/>
                <a:ea typeface="Calibri" pitchFamily="34" charset="0"/>
                <a:cs typeface="B Yagut" pitchFamily="2" charset="-78"/>
              </a:rPr>
              <a:t>)</a:t>
            </a:r>
          </a:p>
          <a:p>
            <a:pPr marL="565150" indent="-457200" algn="just" rtl="1" eaLnBrk="1" hangingPunct="1">
              <a:buFont typeface="Wingdings" pitchFamily="2" charset="2"/>
              <a:buChar char="ü"/>
            </a:pPr>
            <a:r>
              <a:rPr lang="fa-IR" altLang="en-US" sz="2800" dirty="0" smtClean="0">
                <a:latin typeface="Calibri" pitchFamily="34" charset="0"/>
                <a:ea typeface="Calibri" pitchFamily="34" charset="0"/>
                <a:cs typeface="B Yagut" pitchFamily="2" charset="-78"/>
              </a:rPr>
              <a:t>حذف ماده غذايي خاص( </a:t>
            </a:r>
            <a:r>
              <a:rPr lang="ar-SA" altLang="en-US" sz="2800" dirty="0" smtClean="0">
                <a:latin typeface="Calibri" pitchFamily="34" charset="0"/>
                <a:ea typeface="Calibri" pitchFamily="34" charset="0"/>
                <a:cs typeface="B Yagut" pitchFamily="2" charset="-78"/>
              </a:rPr>
              <a:t>اگر كودك به ماده غذايي آلرژي دارد </a:t>
            </a:r>
            <a:r>
              <a:rPr lang="fa-IR" altLang="en-US" sz="2800" dirty="0" smtClean="0">
                <a:latin typeface="Calibri" pitchFamily="34" charset="0"/>
                <a:ea typeface="Calibri" pitchFamily="34" charset="0"/>
                <a:cs typeface="B Yagut" pitchFamily="2" charset="-78"/>
              </a:rPr>
              <a:t>) و</a:t>
            </a:r>
            <a:r>
              <a:rPr lang="ar-SA" altLang="en-US" sz="2800" dirty="0" smtClean="0">
                <a:latin typeface="Calibri" pitchFamily="34" charset="0"/>
                <a:ea typeface="Calibri" pitchFamily="34" charset="0"/>
                <a:cs typeface="B Yagut" pitchFamily="2" charset="-78"/>
              </a:rPr>
              <a:t> </a:t>
            </a:r>
            <a:r>
              <a:rPr lang="fa-IR" altLang="en-US" sz="2800" dirty="0" smtClean="0">
                <a:latin typeface="Calibri" pitchFamily="34" charset="0"/>
                <a:ea typeface="Calibri" pitchFamily="34" charset="0"/>
                <a:cs typeface="B Yagut" pitchFamily="2" charset="-78"/>
              </a:rPr>
              <a:t>انتخاب</a:t>
            </a:r>
            <a:r>
              <a:rPr lang="ar-SA" altLang="en-US" sz="2800" dirty="0" smtClean="0">
                <a:latin typeface="Calibri" pitchFamily="34" charset="0"/>
                <a:ea typeface="Calibri" pitchFamily="34" charset="0"/>
                <a:cs typeface="B Yagut" pitchFamily="2" charset="-78"/>
              </a:rPr>
              <a:t> جايگزين مناسب </a:t>
            </a:r>
            <a:endParaRPr lang="fa-IR" altLang="en-US" sz="2800" dirty="0" smtClean="0">
              <a:latin typeface="Calibri" pitchFamily="34" charset="0"/>
              <a:ea typeface="Calibri" pitchFamily="34" charset="0"/>
              <a:cs typeface="B Yagut" pitchFamily="2" charset="-78"/>
            </a:endParaRPr>
          </a:p>
          <a:p>
            <a:pPr marL="565150" indent="-457200" algn="just" rtl="1" eaLnBrk="1" hangingPunct="1">
              <a:buFont typeface="Wingdings" pitchFamily="2" charset="2"/>
              <a:buChar char="ü"/>
            </a:pPr>
            <a:r>
              <a:rPr lang="fa-IR" altLang="en-US" sz="2800" dirty="0" smtClean="0">
                <a:latin typeface="Calibri" pitchFamily="34" charset="0"/>
                <a:ea typeface="Calibri" pitchFamily="34" charset="0"/>
                <a:cs typeface="B Yagut" pitchFamily="2" charset="-78"/>
              </a:rPr>
              <a:t>همراه نبودن </a:t>
            </a:r>
            <a:r>
              <a:rPr lang="ar-SA" altLang="en-US" sz="2800" dirty="0" smtClean="0">
                <a:latin typeface="Calibri" pitchFamily="34" charset="0"/>
                <a:ea typeface="Calibri" pitchFamily="34" charset="0"/>
                <a:cs typeface="B Yagut" pitchFamily="2" charset="-78"/>
              </a:rPr>
              <a:t>غذا خوردن کودک با، تشویق و تنبیه </a:t>
            </a:r>
            <a:r>
              <a:rPr lang="fa-IR" altLang="en-US" sz="2800" dirty="0" smtClean="0">
                <a:latin typeface="Calibri" pitchFamily="34" charset="0"/>
                <a:ea typeface="Calibri" pitchFamily="34" charset="0"/>
                <a:cs typeface="B Yagut" pitchFamily="2" charset="-78"/>
              </a:rPr>
              <a:t>يا زور</a:t>
            </a:r>
          </a:p>
          <a:p>
            <a:pPr marL="565150" indent="-457200" algn="just" rtl="1" eaLnBrk="1" hangingPunct="1">
              <a:buFont typeface="Wingdings" pitchFamily="2" charset="2"/>
              <a:buChar char="ü"/>
            </a:pPr>
            <a:endParaRPr lang="fa-IR" altLang="en-US" sz="2800" dirty="0" smtClean="0">
              <a:cs typeface="B Yagut" pitchFamily="2" charset="-78"/>
            </a:endParaRPr>
          </a:p>
        </p:txBody>
      </p:sp>
      <p:sp>
        <p:nvSpPr>
          <p:cNvPr id="2" name="Title 1"/>
          <p:cNvSpPr>
            <a:spLocks noGrp="1"/>
          </p:cNvSpPr>
          <p:nvPr>
            <p:ph type="title"/>
          </p:nvPr>
        </p:nvSpPr>
        <p:spPr>
          <a:xfrm>
            <a:off x="785786" y="571480"/>
            <a:ext cx="7358114" cy="857256"/>
          </a:xfrm>
        </p:spPr>
        <p:txBody>
          <a:bodyPr>
            <a:normAutofit/>
          </a:bodyPr>
          <a:lstStyle/>
          <a:p>
            <a:pPr algn="r" rtl="1">
              <a:defRPr/>
            </a:pPr>
            <a:r>
              <a:rPr lang="fa-IR" altLang="en-US" sz="4000" dirty="0" smtClean="0">
                <a:solidFill>
                  <a:schemeClr val="tx1"/>
                </a:solidFill>
                <a:cs typeface="B Yagut" pitchFamily="2" charset="-78"/>
              </a:rPr>
              <a:t>تغذیه كودكان 1 تا 2 سال </a:t>
            </a:r>
            <a:endParaRPr lang="en-US" sz="4000" dirty="0">
              <a:solidFill>
                <a:schemeClr val="tx1"/>
              </a:solidFill>
              <a:cs typeface="B Yagut" pitchFamily="2" charset="-78"/>
            </a:endParaRPr>
          </a:p>
        </p:txBody>
      </p:sp>
      <p:pic>
        <p:nvPicPr>
          <p:cNvPr id="4" name="71">
            <a:hlinkClick r:id="" action="ppaction://media"/>
          </p:cNvPr>
          <p:cNvPicPr>
            <a:picLocks noRot="1" noChangeAspect="1"/>
          </p:cNvPicPr>
          <p:nvPr>
            <a:wavAudioFile r:embed="rId1" name="71"/>
          </p:nvPr>
        </p:nvPicPr>
        <p:blipFill>
          <a:blip r:embed="rId4"/>
          <a:stretch>
            <a:fillRect/>
          </a:stretch>
        </p:blipFill>
        <p:spPr>
          <a:xfrm>
            <a:off x="1600200" y="5715000"/>
            <a:ext cx="304800" cy="304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5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3"/>
          <p:cNvSpPr>
            <a:spLocks noGrp="1" noChangeArrowheads="1"/>
          </p:cNvSpPr>
          <p:nvPr>
            <p:ph type="body" idx="1"/>
          </p:nvPr>
        </p:nvSpPr>
        <p:spPr>
          <a:xfrm>
            <a:off x="785786" y="1428737"/>
            <a:ext cx="7715304" cy="4929222"/>
          </a:xfrm>
        </p:spPr>
        <p:txBody>
          <a:bodyPr>
            <a:normAutofit/>
          </a:bodyPr>
          <a:lstStyle/>
          <a:p>
            <a:pPr marL="565150" indent="-457200" algn="just" rtl="1" eaLnBrk="1" hangingPunct="1">
              <a:lnSpc>
                <a:spcPct val="150000"/>
              </a:lnSpc>
              <a:buFont typeface="Wingdings" pitchFamily="2" charset="2"/>
              <a:buChar char="ü"/>
            </a:pPr>
            <a:r>
              <a:rPr lang="fa-IR" altLang="en-US" sz="2800" dirty="0" smtClean="0">
                <a:latin typeface="Calibri" pitchFamily="34" charset="0"/>
                <a:ea typeface="Calibri" pitchFamily="34" charset="0"/>
                <a:cs typeface="B Yagut" pitchFamily="2" charset="-78"/>
              </a:rPr>
              <a:t>رعايت تنوع غذايي</a:t>
            </a:r>
          </a:p>
          <a:p>
            <a:pPr marL="565150" indent="-457200" algn="just" rtl="1" eaLnBrk="1" hangingPunct="1">
              <a:lnSpc>
                <a:spcPct val="150000"/>
              </a:lnSpc>
              <a:buFont typeface="Wingdings" pitchFamily="2" charset="2"/>
              <a:buChar char="ü"/>
            </a:pPr>
            <a:r>
              <a:rPr lang="fa-IR" altLang="en-US" sz="2800" dirty="0" smtClean="0">
                <a:latin typeface="Calibri" pitchFamily="34" charset="0"/>
                <a:ea typeface="Calibri" pitchFamily="34" charset="0"/>
                <a:cs typeface="B Yagut" pitchFamily="2" charset="-78"/>
              </a:rPr>
              <a:t>دادن </a:t>
            </a:r>
            <a:r>
              <a:rPr lang="ar-SA" altLang="en-US" sz="2800" dirty="0" smtClean="0">
                <a:latin typeface="Calibri" pitchFamily="34" charset="0"/>
                <a:ea typeface="Calibri" pitchFamily="34" charset="0"/>
                <a:cs typeface="B Yagut" pitchFamily="2" charset="-78"/>
              </a:rPr>
              <a:t>یک لیوان کامل </a:t>
            </a:r>
            <a:r>
              <a:rPr lang="fa-IR" altLang="en-US" sz="2800" dirty="0" smtClean="0">
                <a:latin typeface="Calibri" pitchFamily="34" charset="0"/>
                <a:ea typeface="Calibri" pitchFamily="34" charset="0"/>
                <a:cs typeface="B Yagut" pitchFamily="2" charset="-78"/>
              </a:rPr>
              <a:t> غذا در هر وعده غذايي</a:t>
            </a:r>
          </a:p>
          <a:p>
            <a:pPr marL="565150" indent="-457200" algn="just" rtl="1" eaLnBrk="1" hangingPunct="1">
              <a:lnSpc>
                <a:spcPct val="150000"/>
              </a:lnSpc>
              <a:buFont typeface="Wingdings" pitchFamily="2" charset="2"/>
              <a:buChar char="ü"/>
            </a:pPr>
            <a:r>
              <a:rPr lang="fa-IR" altLang="en-US" sz="2800" dirty="0" smtClean="0">
                <a:latin typeface="Calibri" pitchFamily="34" charset="0"/>
                <a:ea typeface="Calibri" pitchFamily="34" charset="0"/>
                <a:cs typeface="B Yagut" pitchFamily="2" charset="-78"/>
              </a:rPr>
              <a:t>3 وعده غذای اصلی و 2 ميان وعده</a:t>
            </a:r>
          </a:p>
          <a:p>
            <a:pPr marL="565150" indent="-457200" algn="just" rtl="1" eaLnBrk="1" hangingPunct="1">
              <a:lnSpc>
                <a:spcPct val="150000"/>
              </a:lnSpc>
              <a:buFont typeface="Wingdings" pitchFamily="2" charset="2"/>
              <a:buChar char="ü"/>
            </a:pPr>
            <a:r>
              <a:rPr lang="ar-SA" altLang="en-US" sz="2800" dirty="0" smtClean="0">
                <a:latin typeface="Calibri" pitchFamily="34" charset="0"/>
                <a:ea typeface="Calibri" pitchFamily="34" charset="0"/>
                <a:cs typeface="B Yagut" pitchFamily="2" charset="-78"/>
              </a:rPr>
              <a:t>فعاليت  بدني</a:t>
            </a:r>
            <a:r>
              <a:rPr lang="fa-IR" altLang="en-US" sz="2800" dirty="0" smtClean="0">
                <a:latin typeface="Calibri" pitchFamily="34" charset="0"/>
                <a:ea typeface="Calibri" pitchFamily="34" charset="0"/>
                <a:cs typeface="B Yagut" pitchFamily="2" charset="-78"/>
              </a:rPr>
              <a:t> </a:t>
            </a:r>
            <a:r>
              <a:rPr lang="ar-SA" altLang="en-US" sz="2800" dirty="0" smtClean="0">
                <a:latin typeface="Calibri" pitchFamily="34" charset="0"/>
                <a:ea typeface="Calibri" pitchFamily="34" charset="0"/>
                <a:cs typeface="B Yagut" pitchFamily="2" charset="-78"/>
              </a:rPr>
              <a:t>كودك حداقل 60 دقيقه </a:t>
            </a:r>
            <a:r>
              <a:rPr lang="fa-IR" altLang="en-US" sz="2800" dirty="0" smtClean="0">
                <a:latin typeface="Calibri" pitchFamily="34" charset="0"/>
                <a:ea typeface="Calibri" pitchFamily="34" charset="0"/>
                <a:cs typeface="B Yagut" pitchFamily="2" charset="-78"/>
              </a:rPr>
              <a:t>در روز</a:t>
            </a:r>
            <a:endParaRPr lang="fa-IR" altLang="en-US" sz="2800" dirty="0" smtClean="0">
              <a:ea typeface="Calibri" pitchFamily="34" charset="0"/>
              <a:cs typeface="B Yagut" pitchFamily="2" charset="-78"/>
            </a:endParaRPr>
          </a:p>
        </p:txBody>
      </p:sp>
      <p:sp>
        <p:nvSpPr>
          <p:cNvPr id="2" name="Title 1"/>
          <p:cNvSpPr>
            <a:spLocks noGrp="1"/>
          </p:cNvSpPr>
          <p:nvPr>
            <p:ph type="title"/>
          </p:nvPr>
        </p:nvSpPr>
        <p:spPr>
          <a:xfrm>
            <a:off x="381000" y="500042"/>
            <a:ext cx="8305800" cy="857256"/>
          </a:xfrm>
        </p:spPr>
        <p:txBody>
          <a:bodyPr>
            <a:normAutofit/>
          </a:bodyPr>
          <a:lstStyle/>
          <a:p>
            <a:pPr algn="r" rtl="1">
              <a:defRPr/>
            </a:pPr>
            <a:r>
              <a:rPr lang="fa-IR" altLang="en-US" sz="4000" dirty="0" smtClean="0">
                <a:solidFill>
                  <a:schemeClr val="tx1"/>
                </a:solidFill>
                <a:cs typeface="B Yagut" pitchFamily="2" charset="-78"/>
              </a:rPr>
              <a:t>تغذیه كودكان 2 تا 5 سال </a:t>
            </a:r>
            <a:endParaRPr lang="en-US" sz="4000" dirty="0">
              <a:solidFill>
                <a:schemeClr val="tx1"/>
              </a:solidFill>
              <a:cs typeface="B Yagut" pitchFamily="2" charset="-78"/>
            </a:endParaRPr>
          </a:p>
        </p:txBody>
      </p:sp>
      <p:pic>
        <p:nvPicPr>
          <p:cNvPr id="4" name="72">
            <a:hlinkClick r:id="" action="ppaction://media"/>
          </p:cNvPr>
          <p:cNvPicPr>
            <a:picLocks noRot="1" noChangeAspect="1"/>
          </p:cNvPicPr>
          <p:nvPr>
            <a:wavAudioFile r:embed="rId1" name="72"/>
          </p:nvPr>
        </p:nvPicPr>
        <p:blipFill>
          <a:blip r:embed="rId4"/>
          <a:stretch>
            <a:fillRect/>
          </a:stretch>
        </p:blipFill>
        <p:spPr>
          <a:xfrm>
            <a:off x="1524000" y="5257800"/>
            <a:ext cx="304800" cy="304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8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3"/>
          <p:cNvSpPr>
            <a:spLocks noGrp="1" noChangeArrowheads="1"/>
          </p:cNvSpPr>
          <p:nvPr>
            <p:ph type="body" idx="1"/>
          </p:nvPr>
        </p:nvSpPr>
        <p:spPr>
          <a:xfrm>
            <a:off x="642910" y="1643049"/>
            <a:ext cx="8001056" cy="4429157"/>
          </a:xfrm>
        </p:spPr>
        <p:txBody>
          <a:bodyPr>
            <a:normAutofit/>
          </a:bodyPr>
          <a:lstStyle/>
          <a:p>
            <a:pPr marL="107950" indent="0" algn="just" rtl="1" eaLnBrk="1" hangingPunct="1">
              <a:buNone/>
              <a:defRPr/>
            </a:pPr>
            <a:r>
              <a:rPr lang="fa-IR" sz="2800" b="1" dirty="0" smtClean="0">
                <a:latin typeface="Tahoma" panose="020B0604030504040204" pitchFamily="34" charset="0"/>
                <a:ea typeface="Calibri" panose="020F0502020204030204" pitchFamily="34" charset="0"/>
                <a:cs typeface="B Yagut" pitchFamily="2" charset="-78"/>
              </a:rPr>
              <a:t>   تنوع غذايي :</a:t>
            </a:r>
          </a:p>
          <a:p>
            <a:pPr marL="107950" indent="0" algn="just" rtl="1" eaLnBrk="1" hangingPunct="1">
              <a:buFont typeface="Wingdings" pitchFamily="2" charset="2"/>
              <a:buChar char="ü"/>
              <a:defRPr/>
            </a:pPr>
            <a:endParaRPr lang="fa-IR" sz="2800" b="1" dirty="0" smtClean="0">
              <a:latin typeface="Tahoma" panose="020B0604030504040204" pitchFamily="34" charset="0"/>
              <a:ea typeface="Calibri" panose="020F0502020204030204" pitchFamily="34" charset="0"/>
              <a:cs typeface="B Yagut" pitchFamily="2" charset="-78"/>
            </a:endParaRPr>
          </a:p>
          <a:p>
            <a:pPr algn="just" rtl="1">
              <a:spcAft>
                <a:spcPts val="0"/>
              </a:spcAft>
              <a:buFont typeface="Wingdings" pitchFamily="2" charset="2"/>
              <a:buChar char="ü"/>
              <a:defRPr/>
            </a:pPr>
            <a:r>
              <a:rPr lang="fa-IR" sz="2800" dirty="0" smtClean="0">
                <a:latin typeface="Tahoma" panose="020B0604030504040204" pitchFamily="34" charset="0"/>
                <a:ea typeface="Calibri" panose="020F0502020204030204" pitchFamily="34" charset="0"/>
                <a:cs typeface="B Yagut" pitchFamily="2" charset="-78"/>
              </a:rPr>
              <a:t> تاكيد بر استفاده از تمام گروه هاي غذايي و تاكيد بر استفاده از جايگزين هاي مناسب و متناسب با سن شيرخوار </a:t>
            </a:r>
          </a:p>
          <a:p>
            <a:pPr algn="just" rtl="1">
              <a:spcAft>
                <a:spcPts val="0"/>
              </a:spcAft>
              <a:buFont typeface="Wingdings" pitchFamily="2" charset="2"/>
              <a:buChar char="ü"/>
              <a:defRPr/>
            </a:pPr>
            <a:r>
              <a:rPr lang="fa-IR" sz="2800" dirty="0" smtClean="0">
                <a:latin typeface="Tahoma" panose="020B0604030504040204" pitchFamily="34" charset="0"/>
                <a:ea typeface="Calibri" panose="020F0502020204030204" pitchFamily="34" charset="0"/>
                <a:cs typeface="B Yagut" pitchFamily="2" charset="-78"/>
              </a:rPr>
              <a:t>استفاده از جايگزين هاي هر گروه در وعده هاي ناهار و شام مثلا استفاده از گوشت سفيد ،  تخم مرغ ، ماهي يا حبوبات به جاي گوشت قرمز </a:t>
            </a:r>
            <a:endParaRPr lang="en-US" sz="2800" dirty="0" smtClean="0">
              <a:latin typeface="Calibri" panose="020F0502020204030204" pitchFamily="34" charset="0"/>
              <a:ea typeface="Calibri" panose="020F0502020204030204" pitchFamily="34" charset="0"/>
              <a:cs typeface="B Yagut" pitchFamily="2" charset="-78"/>
            </a:endParaRPr>
          </a:p>
          <a:p>
            <a:pPr marL="565150" indent="-457200" algn="just" rtl="1" eaLnBrk="1" hangingPunct="1">
              <a:buFont typeface="Wingdings" pitchFamily="2" charset="2"/>
              <a:buChar char="ü"/>
              <a:defRPr/>
            </a:pPr>
            <a:endParaRPr lang="fa-IR" sz="2800" dirty="0" smtClean="0">
              <a:latin typeface="Tahoma" panose="020B0604030504040204" pitchFamily="34" charset="0"/>
              <a:ea typeface="Calibri" panose="020F0502020204030204" pitchFamily="34" charset="0"/>
              <a:cs typeface="B Yagut" pitchFamily="2" charset="-78"/>
            </a:endParaRPr>
          </a:p>
        </p:txBody>
      </p:sp>
      <p:sp>
        <p:nvSpPr>
          <p:cNvPr id="2" name="Title 1"/>
          <p:cNvSpPr>
            <a:spLocks noGrp="1"/>
          </p:cNvSpPr>
          <p:nvPr>
            <p:ph type="title"/>
          </p:nvPr>
        </p:nvSpPr>
        <p:spPr>
          <a:xfrm>
            <a:off x="428596" y="571480"/>
            <a:ext cx="8305800" cy="857256"/>
          </a:xfrm>
        </p:spPr>
        <p:txBody>
          <a:bodyPr>
            <a:normAutofit/>
          </a:bodyPr>
          <a:lstStyle/>
          <a:p>
            <a:pPr algn="r">
              <a:defRPr/>
            </a:pPr>
            <a:r>
              <a:rPr lang="fa-IR" altLang="en-US" sz="4000" dirty="0" smtClean="0">
                <a:solidFill>
                  <a:schemeClr val="tx1"/>
                </a:solidFill>
                <a:cs typeface="B Yagut" pitchFamily="2" charset="-78"/>
              </a:rPr>
              <a:t>برخي نكات قابل توجه در مشاوره</a:t>
            </a:r>
            <a:endParaRPr lang="en-US" sz="4000" dirty="0">
              <a:solidFill>
                <a:schemeClr val="tx1"/>
              </a:solidFill>
              <a:cs typeface="B Yagut" pitchFamily="2" charset="-78"/>
            </a:endParaRPr>
          </a:p>
        </p:txBody>
      </p:sp>
      <p:pic>
        <p:nvPicPr>
          <p:cNvPr id="4" name="74">
            <a:hlinkClick r:id="" action="ppaction://media"/>
          </p:cNvPr>
          <p:cNvPicPr>
            <a:picLocks noRot="1" noChangeAspect="1"/>
          </p:cNvPicPr>
          <p:nvPr>
            <a:wavAudioFile r:embed="rId1" name="74"/>
          </p:nvPr>
        </p:nvPicPr>
        <p:blipFill>
          <a:blip r:embed="rId4"/>
          <a:stretch>
            <a:fillRect/>
          </a:stretch>
        </p:blipFill>
        <p:spPr>
          <a:xfrm>
            <a:off x="1371600" y="5257800"/>
            <a:ext cx="304800" cy="304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8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3"/>
          <p:cNvSpPr>
            <a:spLocks noGrp="1" noChangeArrowheads="1"/>
          </p:cNvSpPr>
          <p:nvPr>
            <p:ph type="body" idx="1"/>
          </p:nvPr>
        </p:nvSpPr>
        <p:spPr>
          <a:xfrm>
            <a:off x="785786" y="1571612"/>
            <a:ext cx="7786742" cy="4643470"/>
          </a:xfrm>
        </p:spPr>
        <p:txBody>
          <a:bodyPr>
            <a:normAutofit/>
          </a:bodyPr>
          <a:lstStyle/>
          <a:p>
            <a:pPr marL="107950" indent="0" algn="just" rtl="1" eaLnBrk="1" hangingPunct="1">
              <a:buNone/>
              <a:defRPr/>
            </a:pPr>
            <a:r>
              <a:rPr lang="fa-IR" sz="2800" b="1" dirty="0" smtClean="0">
                <a:latin typeface="Tahoma" panose="020B0604030504040204" pitchFamily="34" charset="0"/>
                <a:ea typeface="Calibri" panose="020F0502020204030204" pitchFamily="34" charset="0"/>
                <a:cs typeface="B Yagut" pitchFamily="2" charset="-78"/>
              </a:rPr>
              <a:t>مقدار غذاي متناسب با سن شيرخوار در هر وعده</a:t>
            </a:r>
          </a:p>
          <a:p>
            <a:pPr marL="107950" indent="0" algn="just" rtl="1" eaLnBrk="1" hangingPunct="1">
              <a:buNone/>
              <a:defRPr/>
            </a:pPr>
            <a:r>
              <a:rPr lang="fa-IR" sz="2800" b="1" dirty="0" smtClean="0">
                <a:latin typeface="Tahoma" panose="020B0604030504040204" pitchFamily="34" charset="0"/>
                <a:ea typeface="Calibri" panose="020F0502020204030204" pitchFamily="34" charset="0"/>
                <a:cs typeface="B Yagut" pitchFamily="2" charset="-78"/>
              </a:rPr>
              <a:t> </a:t>
            </a:r>
          </a:p>
          <a:p>
            <a:pPr marL="228600" algn="just" rtl="1">
              <a:spcAft>
                <a:spcPts val="0"/>
              </a:spcAft>
              <a:buFont typeface="Wingdings" pitchFamily="2" charset="2"/>
              <a:buChar char="ü"/>
              <a:defRPr/>
            </a:pPr>
            <a:r>
              <a:rPr lang="fa-IR" sz="2800" dirty="0" smtClean="0">
                <a:latin typeface="Calibri" panose="020F0502020204030204" pitchFamily="34" charset="0"/>
                <a:ea typeface="Calibri" panose="020F0502020204030204" pitchFamily="34" charset="0"/>
                <a:cs typeface="B Yagut" pitchFamily="2" charset="-78"/>
              </a:rPr>
              <a:t>تعيين </a:t>
            </a:r>
            <a:r>
              <a:rPr lang="ar-SA" sz="2800" dirty="0" smtClean="0">
                <a:latin typeface="Calibri" panose="020F0502020204030204" pitchFamily="34" charset="0"/>
                <a:ea typeface="Calibri" panose="020F0502020204030204" pitchFamily="34" charset="0"/>
                <a:cs typeface="B Yagut" pitchFamily="2" charset="-78"/>
              </a:rPr>
              <a:t>اندازه ظرف غذا و مقدار غذايي كه شيرخوار آن را خورده ( </a:t>
            </a:r>
            <a:r>
              <a:rPr lang="fa-IR" sz="2800" dirty="0" smtClean="0">
                <a:latin typeface="Calibri" panose="020F0502020204030204" pitchFamily="34" charset="0"/>
                <a:ea typeface="Calibri" panose="020F0502020204030204" pitchFamily="34" charset="0"/>
                <a:cs typeface="B Yagut" pitchFamily="2" charset="-78"/>
              </a:rPr>
              <a:t>استفاده </a:t>
            </a:r>
            <a:r>
              <a:rPr lang="ar-SA" sz="2800" dirty="0" smtClean="0">
                <a:latin typeface="Calibri" panose="020F0502020204030204" pitchFamily="34" charset="0"/>
                <a:ea typeface="Calibri" panose="020F0502020204030204" pitchFamily="34" charset="0"/>
                <a:cs typeface="B Yagut" pitchFamily="2" charset="-78"/>
              </a:rPr>
              <a:t>از تصاوير كتاب مقياس خانگي </a:t>
            </a:r>
            <a:r>
              <a:rPr lang="fa-IR" sz="2800" dirty="0" smtClean="0">
                <a:latin typeface="Calibri" panose="020F0502020204030204" pitchFamily="34" charset="0"/>
                <a:ea typeface="Calibri" panose="020F0502020204030204" pitchFamily="34" charset="0"/>
                <a:cs typeface="B Yagut" pitchFamily="2" charset="-78"/>
              </a:rPr>
              <a:t>)</a:t>
            </a:r>
          </a:p>
          <a:p>
            <a:pPr marL="228600" algn="just" rtl="1">
              <a:spcAft>
                <a:spcPts val="0"/>
              </a:spcAft>
              <a:buFont typeface="Wingdings" pitchFamily="2" charset="2"/>
              <a:buChar char="ü"/>
              <a:defRPr/>
            </a:pPr>
            <a:r>
              <a:rPr lang="fa-IR" sz="2800" dirty="0" smtClean="0">
                <a:latin typeface="Calibri" panose="020F0502020204030204" pitchFamily="34" charset="0"/>
                <a:ea typeface="Calibri" panose="020F0502020204030204" pitchFamily="34" charset="0"/>
                <a:cs typeface="B Yagut" pitchFamily="2" charset="-78"/>
              </a:rPr>
              <a:t>تعيين اندازه </a:t>
            </a:r>
            <a:r>
              <a:rPr lang="ar-SA" sz="2800" dirty="0" smtClean="0">
                <a:latin typeface="Calibri" panose="020F0502020204030204" pitchFamily="34" charset="0"/>
                <a:ea typeface="Calibri" panose="020F0502020204030204" pitchFamily="34" charset="0"/>
                <a:cs typeface="B Yagut" pitchFamily="2" charset="-78"/>
              </a:rPr>
              <a:t>پيمانه هاي محلي </a:t>
            </a:r>
            <a:endParaRPr lang="fa-IR" sz="2800" dirty="0" smtClean="0">
              <a:latin typeface="Calibri" panose="020F0502020204030204" pitchFamily="34" charset="0"/>
              <a:ea typeface="Calibri" panose="020F0502020204030204" pitchFamily="34" charset="0"/>
              <a:cs typeface="B Yagut" pitchFamily="2" charset="-78"/>
            </a:endParaRPr>
          </a:p>
          <a:p>
            <a:pPr marL="228600" algn="just" rtl="1">
              <a:spcAft>
                <a:spcPts val="0"/>
              </a:spcAft>
              <a:buFont typeface="Wingdings" pitchFamily="2" charset="2"/>
              <a:buChar char="ü"/>
              <a:defRPr/>
            </a:pPr>
            <a:r>
              <a:rPr lang="fa-IR" sz="2800" dirty="0" smtClean="0">
                <a:latin typeface="Calibri" panose="020F0502020204030204" pitchFamily="34" charset="0"/>
                <a:ea typeface="Calibri" panose="020F0502020204030204" pitchFamily="34" charset="0"/>
                <a:cs typeface="B Yagut" pitchFamily="2" charset="-78"/>
              </a:rPr>
              <a:t>افزايش تعداد وعده ها در صورت دريافت كم كودك در هر وعده</a:t>
            </a:r>
          </a:p>
        </p:txBody>
      </p:sp>
      <p:sp>
        <p:nvSpPr>
          <p:cNvPr id="2" name="Title 1"/>
          <p:cNvSpPr>
            <a:spLocks noGrp="1"/>
          </p:cNvSpPr>
          <p:nvPr>
            <p:ph type="title"/>
          </p:nvPr>
        </p:nvSpPr>
        <p:spPr>
          <a:xfrm>
            <a:off x="1000100" y="428604"/>
            <a:ext cx="7358114" cy="928694"/>
          </a:xfrm>
        </p:spPr>
        <p:txBody>
          <a:bodyPr>
            <a:normAutofit/>
          </a:bodyPr>
          <a:lstStyle/>
          <a:p>
            <a:pPr algn="r">
              <a:defRPr/>
            </a:pPr>
            <a:r>
              <a:rPr lang="fa-IR" altLang="en-US" sz="4000" dirty="0" smtClean="0">
                <a:solidFill>
                  <a:schemeClr val="tx1"/>
                </a:solidFill>
                <a:cs typeface="B Yagut" pitchFamily="2" charset="-78"/>
              </a:rPr>
              <a:t>برخي نكات قابل توجه در مشاوره</a:t>
            </a:r>
            <a:endParaRPr lang="en-US" sz="4000" dirty="0">
              <a:solidFill>
                <a:schemeClr val="tx1"/>
              </a:solidFill>
              <a:cs typeface="B Yagut" pitchFamily="2" charset="-78"/>
            </a:endParaRPr>
          </a:p>
        </p:txBody>
      </p:sp>
      <p:pic>
        <p:nvPicPr>
          <p:cNvPr id="4" name="75">
            <a:hlinkClick r:id="" action="ppaction://media"/>
          </p:cNvPr>
          <p:cNvPicPr>
            <a:picLocks noRot="1" noChangeAspect="1"/>
          </p:cNvPicPr>
          <p:nvPr>
            <a:wavAudioFile r:embed="rId1" name="75"/>
          </p:nvPr>
        </p:nvPicPr>
        <p:blipFill>
          <a:blip r:embed="rId4"/>
          <a:stretch>
            <a:fillRect/>
          </a:stretch>
        </p:blipFill>
        <p:spPr>
          <a:xfrm>
            <a:off x="1219200" y="5334000"/>
            <a:ext cx="304800" cy="304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6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3"/>
          <p:cNvSpPr>
            <a:spLocks noGrp="1" noChangeArrowheads="1"/>
          </p:cNvSpPr>
          <p:nvPr>
            <p:ph type="body" idx="1"/>
          </p:nvPr>
        </p:nvSpPr>
        <p:spPr>
          <a:xfrm>
            <a:off x="857224" y="1643050"/>
            <a:ext cx="7786742" cy="4714908"/>
          </a:xfrm>
        </p:spPr>
        <p:txBody>
          <a:bodyPr>
            <a:noAutofit/>
          </a:bodyPr>
          <a:lstStyle/>
          <a:p>
            <a:pPr marL="107950" indent="0" algn="just" rtl="1" eaLnBrk="1" hangingPunct="1">
              <a:buNone/>
              <a:defRPr/>
            </a:pPr>
            <a:r>
              <a:rPr lang="fa-IR" sz="2800" dirty="0" smtClean="0">
                <a:latin typeface="Calibri" panose="020F0502020204030204" pitchFamily="34" charset="0"/>
                <a:ea typeface="Calibri" panose="020F0502020204030204" pitchFamily="34" charset="0"/>
                <a:cs typeface="B Yagut" pitchFamily="2" charset="-78"/>
              </a:rPr>
              <a:t>  </a:t>
            </a:r>
            <a:r>
              <a:rPr lang="fa-IR" sz="2800" b="1" dirty="0" smtClean="0">
                <a:latin typeface="Calibri" panose="020F0502020204030204" pitchFamily="34" charset="0"/>
                <a:ea typeface="Calibri" panose="020F0502020204030204" pitchFamily="34" charset="0"/>
                <a:cs typeface="B Yagut" pitchFamily="2" charset="-78"/>
              </a:rPr>
              <a:t>داشتن آلرژي به ماده غذایی خاص</a:t>
            </a:r>
          </a:p>
          <a:p>
            <a:pPr marL="107950" indent="0" algn="just" rtl="1" eaLnBrk="1" hangingPunct="1">
              <a:buNone/>
              <a:defRPr/>
            </a:pPr>
            <a:endParaRPr lang="fa-IR" sz="2800" b="1" dirty="0" smtClean="0">
              <a:latin typeface="Calibri" panose="020F0502020204030204" pitchFamily="34" charset="0"/>
              <a:ea typeface="Calibri" panose="020F0502020204030204" pitchFamily="34" charset="0"/>
              <a:cs typeface="B Yagut" pitchFamily="2" charset="-78"/>
            </a:endParaRPr>
          </a:p>
          <a:p>
            <a:pPr marL="228600" algn="r" rtl="1">
              <a:spcAft>
                <a:spcPts val="0"/>
              </a:spcAft>
              <a:buFont typeface="Wingdings" pitchFamily="2" charset="2"/>
              <a:buChar char="ü"/>
              <a:defRPr/>
            </a:pPr>
            <a:r>
              <a:rPr lang="fa-IR" sz="2800" dirty="0" smtClean="0">
                <a:latin typeface="Calibri" panose="020F0502020204030204" pitchFamily="34" charset="0"/>
                <a:ea typeface="Calibri" panose="020F0502020204030204" pitchFamily="34" charset="0"/>
                <a:cs typeface="B Yagut" pitchFamily="2" charset="-78"/>
              </a:rPr>
              <a:t>  در مورد </a:t>
            </a:r>
            <a:r>
              <a:rPr lang="ar-SA" sz="2800" dirty="0" smtClean="0">
                <a:latin typeface="Calibri" panose="020F0502020204030204" pitchFamily="34" charset="0"/>
                <a:ea typeface="Calibri" panose="020F0502020204030204" pitchFamily="34" charset="0"/>
                <a:cs typeface="B Yagut" pitchFamily="2" charset="-78"/>
              </a:rPr>
              <a:t>علائم آلرژي</a:t>
            </a:r>
            <a:r>
              <a:rPr lang="fa-IR" sz="2800" dirty="0" smtClean="0">
                <a:latin typeface="Calibri" panose="020F0502020204030204" pitchFamily="34" charset="0"/>
                <a:ea typeface="Calibri" panose="020F0502020204030204" pitchFamily="34" charset="0"/>
                <a:cs typeface="B Yagut" pitchFamily="2" charset="-78"/>
              </a:rPr>
              <a:t> شيرخوار</a:t>
            </a:r>
            <a:r>
              <a:rPr lang="ar-SA" sz="2800" dirty="0" smtClean="0">
                <a:latin typeface="Calibri" panose="020F0502020204030204" pitchFamily="34" charset="0"/>
                <a:ea typeface="Calibri" panose="020F0502020204030204" pitchFamily="34" charset="0"/>
                <a:cs typeface="B Yagut" pitchFamily="2" charset="-78"/>
              </a:rPr>
              <a:t> مانند تاول پوستي ، جوش پوستي ، اسهال ، استفراغ ، مشكل تنفسي  و سرفه </a:t>
            </a:r>
            <a:r>
              <a:rPr lang="fa-IR" sz="2800" dirty="0" smtClean="0">
                <a:latin typeface="Calibri" panose="020F0502020204030204" pitchFamily="34" charset="0"/>
                <a:ea typeface="Calibri" panose="020F0502020204030204" pitchFamily="34" charset="0"/>
                <a:cs typeface="B Yagut" pitchFamily="2" charset="-78"/>
              </a:rPr>
              <a:t>از مادر سوال شود و </a:t>
            </a:r>
            <a:r>
              <a:rPr lang="ar-SA" sz="2800" dirty="0" smtClean="0">
                <a:latin typeface="Calibri" panose="020F0502020204030204" pitchFamily="34" charset="0"/>
                <a:ea typeface="Calibri" panose="020F0502020204030204" pitchFamily="34" charset="0"/>
                <a:cs typeface="B Yagut" pitchFamily="2" charset="-78"/>
              </a:rPr>
              <a:t>اگر پاسخ مادر مثبت بود  تا تاييد پزشك در مورد داشتن آلرژي به آن ماده غذايي، آن ماده غذايي از برنامه غذايي شيرخوار حذف و جايگزين مناسب</a:t>
            </a:r>
            <a:r>
              <a:rPr lang="fa-IR" sz="2800" dirty="0" smtClean="0">
                <a:latin typeface="Calibri" panose="020F0502020204030204" pitchFamily="34" charset="0"/>
                <a:ea typeface="Calibri" panose="020F0502020204030204" pitchFamily="34" charset="0"/>
                <a:cs typeface="B Yagut" pitchFamily="2" charset="-78"/>
              </a:rPr>
              <a:t> انتخاب شود</a:t>
            </a:r>
          </a:p>
          <a:p>
            <a:pPr marL="228600" algn="r" rtl="1">
              <a:spcAft>
                <a:spcPts val="0"/>
              </a:spcAft>
              <a:buFont typeface="Wingdings" pitchFamily="2" charset="2"/>
              <a:buChar char="ü"/>
              <a:defRPr/>
            </a:pPr>
            <a:r>
              <a:rPr lang="fa-IR" sz="2800" dirty="0" smtClean="0">
                <a:latin typeface="Calibri" panose="020F0502020204030204" pitchFamily="34" charset="0"/>
                <a:ea typeface="Calibri" panose="020F0502020204030204" pitchFamily="34" charset="0"/>
                <a:cs typeface="B Yagut" pitchFamily="2" charset="-78"/>
              </a:rPr>
              <a:t>  سابقه </a:t>
            </a:r>
            <a:r>
              <a:rPr lang="fa-IR" sz="2800" dirty="0">
                <a:latin typeface="Calibri" panose="020F0502020204030204" pitchFamily="34" charset="0"/>
                <a:ea typeface="Calibri" panose="020F0502020204030204" pitchFamily="34" charset="0"/>
                <a:cs typeface="B Yagut" pitchFamily="2" charset="-78"/>
              </a:rPr>
              <a:t>آلرژي به ماده غذایی خاص در پدر ، مادر ، خواهر يا </a:t>
            </a:r>
            <a:r>
              <a:rPr lang="fa-IR" sz="2800" dirty="0" smtClean="0">
                <a:latin typeface="Calibri" panose="020F0502020204030204" pitchFamily="34" charset="0"/>
                <a:ea typeface="Calibri" panose="020F0502020204030204" pitchFamily="34" charset="0"/>
                <a:cs typeface="B Yagut" pitchFamily="2" charset="-78"/>
              </a:rPr>
              <a:t>برادر پرسیده شود .</a:t>
            </a:r>
            <a:endParaRPr lang="fa-IR" sz="2800" dirty="0">
              <a:latin typeface="Calibri" panose="020F0502020204030204" pitchFamily="34" charset="0"/>
              <a:ea typeface="Calibri" panose="020F0502020204030204" pitchFamily="34" charset="0"/>
              <a:cs typeface="B Yagut" pitchFamily="2" charset="-78"/>
            </a:endParaRPr>
          </a:p>
          <a:p>
            <a:pPr marL="228600" algn="r" rtl="1">
              <a:spcAft>
                <a:spcPts val="0"/>
              </a:spcAft>
              <a:buNone/>
              <a:defRPr/>
            </a:pPr>
            <a:endParaRPr lang="fa-IR" sz="2800" dirty="0" smtClean="0">
              <a:latin typeface="Calibri" panose="020F0502020204030204" pitchFamily="34" charset="0"/>
              <a:ea typeface="Calibri" panose="020F0502020204030204" pitchFamily="34" charset="0"/>
              <a:cs typeface="B Yagut" pitchFamily="2" charset="-78"/>
            </a:endParaRPr>
          </a:p>
          <a:p>
            <a:pPr marL="107950" indent="0" algn="just" rtl="1" eaLnBrk="1" hangingPunct="1">
              <a:buClr>
                <a:srgbClr val="2DA2BF"/>
              </a:buClr>
              <a:buNone/>
              <a:defRPr/>
            </a:pPr>
            <a:r>
              <a:rPr lang="fa-IR" sz="2800" dirty="0" smtClean="0">
                <a:latin typeface="Calibri" panose="020F0502020204030204" pitchFamily="34" charset="0"/>
                <a:ea typeface="Calibri" panose="020F0502020204030204" pitchFamily="34" charset="0"/>
                <a:cs typeface="B Yagut" pitchFamily="2" charset="-78"/>
              </a:rPr>
              <a:t> </a:t>
            </a:r>
          </a:p>
        </p:txBody>
      </p:sp>
      <p:sp>
        <p:nvSpPr>
          <p:cNvPr id="2" name="Title 1"/>
          <p:cNvSpPr>
            <a:spLocks noGrp="1"/>
          </p:cNvSpPr>
          <p:nvPr>
            <p:ph type="title"/>
          </p:nvPr>
        </p:nvSpPr>
        <p:spPr>
          <a:xfrm>
            <a:off x="928662" y="452952"/>
            <a:ext cx="7429552" cy="762000"/>
          </a:xfrm>
        </p:spPr>
        <p:txBody>
          <a:bodyPr>
            <a:normAutofit/>
          </a:bodyPr>
          <a:lstStyle/>
          <a:p>
            <a:pPr algn="r">
              <a:defRPr/>
            </a:pPr>
            <a:r>
              <a:rPr lang="fa-IR" altLang="en-US" sz="4000" dirty="0" smtClean="0">
                <a:solidFill>
                  <a:schemeClr val="tx1"/>
                </a:solidFill>
                <a:cs typeface="B Yagut" pitchFamily="2" charset="-78"/>
              </a:rPr>
              <a:t>برخي نكات قابل توجه در مشاوره</a:t>
            </a:r>
            <a:endParaRPr lang="en-US" sz="4000" dirty="0">
              <a:solidFill>
                <a:schemeClr val="tx1"/>
              </a:solidFill>
              <a:cs typeface="B Yagut" pitchFamily="2" charset="-78"/>
            </a:endParaRPr>
          </a:p>
        </p:txBody>
      </p:sp>
      <p:pic>
        <p:nvPicPr>
          <p:cNvPr id="4" name="76">
            <a:hlinkClick r:id="" action="ppaction://media"/>
          </p:cNvPr>
          <p:cNvPicPr>
            <a:picLocks noRot="1" noChangeAspect="1"/>
          </p:cNvPicPr>
          <p:nvPr>
            <a:wavAudioFile r:embed="rId1" name="76"/>
          </p:nvPr>
        </p:nvPicPr>
        <p:blipFill>
          <a:blip r:embed="rId4"/>
          <a:stretch>
            <a:fillRect/>
          </a:stretch>
        </p:blipFill>
        <p:spPr>
          <a:xfrm>
            <a:off x="1142976" y="5572140"/>
            <a:ext cx="304800" cy="304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1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733754"/>
          </a:xfrm>
        </p:spPr>
        <p:txBody>
          <a:bodyPr>
            <a:noAutofit/>
          </a:bodyPr>
          <a:lstStyle/>
          <a:p>
            <a:pPr lvl="0" algn="r" rtl="1">
              <a:buSzPct val="80000"/>
              <a:buNone/>
            </a:pPr>
            <a:r>
              <a:rPr lang="fa-IR" sz="2400" dirty="0" smtClean="0">
                <a:cs typeface="B Yagut" pitchFamily="2" charset="-78"/>
              </a:rPr>
              <a:t>اندازه گیری ابعاد بدن شامل:</a:t>
            </a:r>
          </a:p>
          <a:p>
            <a:pPr lvl="1" algn="r" rtl="1">
              <a:buSzPct val="80000"/>
              <a:buFont typeface="Wingdings" pitchFamily="2" charset="2"/>
              <a:buChar char="Ø"/>
            </a:pPr>
            <a:r>
              <a:rPr lang="fa-IR" sz="2400" dirty="0" smtClean="0">
                <a:cs typeface="B Yagut" pitchFamily="2" charset="-78"/>
              </a:rPr>
              <a:t> قد</a:t>
            </a:r>
            <a:endParaRPr lang="en-US" sz="2400" dirty="0" smtClean="0">
              <a:cs typeface="B Yagut" pitchFamily="2" charset="-78"/>
            </a:endParaRPr>
          </a:p>
          <a:p>
            <a:pPr lvl="1" algn="r" rtl="1">
              <a:buSzPct val="80000"/>
              <a:buFont typeface="Wingdings" pitchFamily="2" charset="2"/>
              <a:buChar char="Ø"/>
            </a:pPr>
            <a:r>
              <a:rPr lang="fa-IR" sz="2400" dirty="0" smtClean="0">
                <a:cs typeface="B Yagut" pitchFamily="2" charset="-78"/>
              </a:rPr>
              <a:t> </a:t>
            </a:r>
            <a:r>
              <a:rPr lang="ar-SA" sz="2400" dirty="0" smtClean="0">
                <a:cs typeface="B Yagut" pitchFamily="2" charset="-78"/>
              </a:rPr>
              <a:t>وزن </a:t>
            </a:r>
            <a:endParaRPr lang="en-US" sz="2400" dirty="0" smtClean="0">
              <a:cs typeface="B Yagut" pitchFamily="2" charset="-78"/>
            </a:endParaRPr>
          </a:p>
          <a:p>
            <a:pPr lvl="1" algn="r" rtl="1">
              <a:buSzPct val="80000"/>
              <a:buFont typeface="Wingdings" pitchFamily="2" charset="2"/>
              <a:buChar char="Ø"/>
            </a:pPr>
            <a:r>
              <a:rPr lang="fa-IR" sz="2400" dirty="0" smtClean="0">
                <a:cs typeface="B Yagut" pitchFamily="2" charset="-78"/>
              </a:rPr>
              <a:t> </a:t>
            </a:r>
            <a:r>
              <a:rPr lang="ar-SA" sz="2400" dirty="0" smtClean="0">
                <a:cs typeface="B Yagut" pitchFamily="2" charset="-78"/>
              </a:rPr>
              <a:t>دور بازو</a:t>
            </a:r>
            <a:endParaRPr lang="en-US" sz="2400" dirty="0" smtClean="0">
              <a:cs typeface="B Yagut" pitchFamily="2" charset="-78"/>
            </a:endParaRPr>
          </a:p>
          <a:p>
            <a:pPr lvl="1" algn="r" rtl="1">
              <a:buSzPct val="80000"/>
              <a:buFont typeface="Wingdings" pitchFamily="2" charset="2"/>
              <a:buChar char="Ø"/>
            </a:pPr>
            <a:r>
              <a:rPr lang="fa-IR" sz="2400" dirty="0" smtClean="0">
                <a:cs typeface="B Yagut" pitchFamily="2" charset="-78"/>
              </a:rPr>
              <a:t> </a:t>
            </a:r>
            <a:r>
              <a:rPr lang="ar-SA" sz="2400" dirty="0" smtClean="0">
                <a:cs typeface="B Yagut" pitchFamily="2" charset="-78"/>
              </a:rPr>
              <a:t>چین های پوستی </a:t>
            </a:r>
            <a:endParaRPr lang="fa-IR" sz="2400" dirty="0" smtClean="0">
              <a:cs typeface="B Yagut" pitchFamily="2" charset="-78"/>
            </a:endParaRPr>
          </a:p>
          <a:p>
            <a:pPr algn="r" rtl="1">
              <a:lnSpc>
                <a:spcPct val="90000"/>
              </a:lnSpc>
              <a:buSzPct val="80000"/>
              <a:buNone/>
              <a:defRPr/>
            </a:pPr>
            <a:r>
              <a:rPr lang="en-US" sz="2400" dirty="0" smtClean="0">
                <a:cs typeface="B Yagut" pitchFamily="2" charset="-78"/>
              </a:rPr>
              <a:t> </a:t>
            </a:r>
            <a:r>
              <a:rPr lang="fa-IR" sz="2400" dirty="0" smtClean="0">
                <a:cs typeface="B Yagut" pitchFamily="2" charset="-78"/>
              </a:rPr>
              <a:t>در برنامه کشوری تمرکز بر:</a:t>
            </a:r>
          </a:p>
          <a:p>
            <a:pPr lvl="1" algn="r" rtl="1">
              <a:lnSpc>
                <a:spcPct val="90000"/>
              </a:lnSpc>
              <a:buSzPct val="80000"/>
              <a:buFont typeface="Wingdings" pitchFamily="2" charset="2"/>
              <a:buChar char="Ø"/>
              <a:defRPr/>
            </a:pPr>
            <a:r>
              <a:rPr lang="fa-IR" sz="2400" dirty="0" smtClean="0">
                <a:cs typeface="B Yagut" pitchFamily="2" charset="-78"/>
              </a:rPr>
              <a:t> قد</a:t>
            </a:r>
          </a:p>
          <a:p>
            <a:pPr lvl="1" algn="r" rtl="1">
              <a:lnSpc>
                <a:spcPct val="90000"/>
              </a:lnSpc>
              <a:buSzPct val="80000"/>
              <a:buFont typeface="Wingdings" pitchFamily="2" charset="2"/>
              <a:buChar char="Ø"/>
              <a:defRPr/>
            </a:pPr>
            <a:r>
              <a:rPr lang="fa-IR" sz="2400" dirty="0" smtClean="0">
                <a:cs typeface="B Yagut" pitchFamily="2" charset="-78"/>
              </a:rPr>
              <a:t> و</a:t>
            </a:r>
            <a:r>
              <a:rPr lang="ar-SA" sz="2400" dirty="0" smtClean="0">
                <a:cs typeface="B Yagut" pitchFamily="2" charset="-78"/>
              </a:rPr>
              <a:t>زن</a:t>
            </a:r>
            <a:r>
              <a:rPr lang="fa-IR" sz="2400" dirty="0" smtClean="0">
                <a:cs typeface="B Yagut" pitchFamily="2" charset="-78"/>
              </a:rPr>
              <a:t>  </a:t>
            </a:r>
          </a:p>
          <a:p>
            <a:pPr algn="r" rtl="1">
              <a:lnSpc>
                <a:spcPct val="90000"/>
              </a:lnSpc>
              <a:buSzPct val="80000"/>
              <a:buNone/>
              <a:defRPr/>
            </a:pPr>
            <a:r>
              <a:rPr lang="ar-SA" sz="2400" dirty="0" smtClean="0">
                <a:cs typeface="B Yagut" pitchFamily="2" charset="-78"/>
              </a:rPr>
              <a:t> شاخص ها: </a:t>
            </a:r>
          </a:p>
          <a:p>
            <a:pPr lvl="1" algn="r" rtl="1">
              <a:lnSpc>
                <a:spcPct val="90000"/>
              </a:lnSpc>
              <a:buSzPct val="80000"/>
              <a:buFont typeface="Wingdings" pitchFamily="2" charset="2"/>
              <a:buChar char="Ø"/>
              <a:defRPr/>
            </a:pPr>
            <a:r>
              <a:rPr lang="fa-IR" sz="2400" dirty="0" smtClean="0">
                <a:cs typeface="B Yagut" pitchFamily="2" charset="-78"/>
              </a:rPr>
              <a:t> </a:t>
            </a:r>
            <a:r>
              <a:rPr lang="ar-SA" sz="2400" dirty="0" smtClean="0">
                <a:cs typeface="B Yagut" pitchFamily="2" charset="-78"/>
              </a:rPr>
              <a:t>نسبت وزن برای سن</a:t>
            </a:r>
          </a:p>
          <a:p>
            <a:pPr lvl="1" algn="r" rtl="1">
              <a:lnSpc>
                <a:spcPct val="90000"/>
              </a:lnSpc>
              <a:buSzPct val="80000"/>
              <a:buFont typeface="Wingdings" pitchFamily="2" charset="2"/>
              <a:buChar char="Ø"/>
              <a:defRPr/>
            </a:pPr>
            <a:r>
              <a:rPr lang="fa-IR" sz="2400" dirty="0" smtClean="0">
                <a:cs typeface="B Yagut" pitchFamily="2" charset="-78"/>
              </a:rPr>
              <a:t> </a:t>
            </a:r>
            <a:r>
              <a:rPr lang="ar-SA" sz="2400" dirty="0" smtClean="0">
                <a:cs typeface="B Yagut" pitchFamily="2" charset="-78"/>
              </a:rPr>
              <a:t> نسبت قد برای سن</a:t>
            </a:r>
          </a:p>
          <a:p>
            <a:pPr lvl="1" algn="r" rtl="1">
              <a:lnSpc>
                <a:spcPct val="90000"/>
              </a:lnSpc>
              <a:buSzPct val="80000"/>
              <a:buFont typeface="Wingdings" pitchFamily="2" charset="2"/>
              <a:buChar char="Ø"/>
              <a:defRPr/>
            </a:pPr>
            <a:r>
              <a:rPr lang="fa-IR" sz="2400" dirty="0" smtClean="0">
                <a:cs typeface="B Yagut" pitchFamily="2" charset="-78"/>
              </a:rPr>
              <a:t> </a:t>
            </a:r>
            <a:r>
              <a:rPr lang="ar-SA" sz="2400" dirty="0" smtClean="0">
                <a:cs typeface="B Yagut" pitchFamily="2" charset="-78"/>
              </a:rPr>
              <a:t>نسبت وزن برای قد</a:t>
            </a:r>
          </a:p>
          <a:p>
            <a:pPr>
              <a:buSzPct val="80000"/>
              <a:buFont typeface="Wingdings" pitchFamily="2" charset="2"/>
              <a:buChar char="Ø"/>
            </a:pPr>
            <a:endParaRPr lang="en-US" sz="2400" b="1" dirty="0">
              <a:cs typeface="B Yagut" pitchFamily="2" charset="-78"/>
            </a:endParaRPr>
          </a:p>
        </p:txBody>
      </p:sp>
      <p:sp>
        <p:nvSpPr>
          <p:cNvPr id="3" name="Title 2"/>
          <p:cNvSpPr>
            <a:spLocks noGrp="1"/>
          </p:cNvSpPr>
          <p:nvPr>
            <p:ph type="title"/>
          </p:nvPr>
        </p:nvSpPr>
        <p:spPr/>
        <p:txBody>
          <a:bodyPr>
            <a:normAutofit/>
          </a:bodyPr>
          <a:lstStyle/>
          <a:p>
            <a:pPr algn="r" rtl="1"/>
            <a:r>
              <a:rPr lang="fa-IR" sz="4000" dirty="0" smtClean="0">
                <a:solidFill>
                  <a:schemeClr val="tx1"/>
                </a:solidFill>
                <a:cs typeface="B Yagut" pitchFamily="2" charset="-78"/>
              </a:rPr>
              <a:t>تن سنجی</a:t>
            </a:r>
            <a:endParaRPr lang="en-US" sz="4000" dirty="0">
              <a:cs typeface="B Yagut" pitchFamily="2" charset="-78"/>
            </a:endParaRPr>
          </a:p>
        </p:txBody>
      </p:sp>
      <p:pic>
        <p:nvPicPr>
          <p:cNvPr id="4" name="Recorded Sound">
            <a:hlinkClick r:id="" action="ppaction://media"/>
          </p:cNvPr>
          <p:cNvPicPr>
            <a:picLocks noRot="1" noChangeAspect="1"/>
          </p:cNvPicPr>
          <p:nvPr>
            <a:wavAudioFile r:embed="rId1" name="Recorded Sound"/>
          </p:nvPr>
        </p:nvPicPr>
        <p:blipFill>
          <a:blip r:embed="rId3"/>
          <a:stretch>
            <a:fillRect/>
          </a:stretch>
        </p:blipFill>
        <p:spPr>
          <a:xfrm>
            <a:off x="990600" y="5638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2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857224" y="1571613"/>
            <a:ext cx="7715304" cy="4714908"/>
          </a:xfrm>
        </p:spPr>
        <p:txBody>
          <a:bodyPr>
            <a:normAutofit/>
          </a:bodyPr>
          <a:lstStyle/>
          <a:p>
            <a:pPr marL="565150" indent="-457200" algn="just" rtl="1" eaLnBrk="1" hangingPunct="1">
              <a:buClr>
                <a:srgbClr val="2DA2BF"/>
              </a:buClr>
              <a:buFont typeface="Wingdings" pitchFamily="2" charset="2"/>
              <a:buChar char="ü"/>
            </a:pPr>
            <a:r>
              <a:rPr lang="fa-IR" altLang="en-US" sz="2800" dirty="0" smtClean="0">
                <a:solidFill>
                  <a:srgbClr val="000000"/>
                </a:solidFill>
                <a:cs typeface="B Yagut" pitchFamily="2" charset="-78"/>
              </a:rPr>
              <a:t>بررسي سن آغاز تغذيه تكميلي، تعداد دفعات صرف غذای کمکی ، نوع غذاهاي کمکی مصرفي فعلي، میزان هر وعده غذایی، تعداد وعده هاي غذايي ، تعداد میان وعده های غذایی ، نوع ميان وعده ها </a:t>
            </a:r>
          </a:p>
          <a:p>
            <a:pPr marL="565150" indent="-457200" algn="just" rtl="1" eaLnBrk="1" hangingPunct="1">
              <a:buFont typeface="Wingdings" pitchFamily="2" charset="2"/>
              <a:buChar char="ü"/>
            </a:pPr>
            <a:r>
              <a:rPr lang="fa-IR" altLang="en-US" sz="2800" dirty="0" smtClean="0">
                <a:cs typeface="B Yagut" pitchFamily="2" charset="-78"/>
              </a:rPr>
              <a:t> مشاوره تغذيه وتوصيه براي كودكان بد غذا</a:t>
            </a:r>
          </a:p>
          <a:p>
            <a:pPr marL="565150" indent="-457200" algn="just" rtl="1" eaLnBrk="1" hangingPunct="1">
              <a:buFont typeface="Wingdings" pitchFamily="2" charset="2"/>
              <a:buChar char="ü"/>
            </a:pPr>
            <a:r>
              <a:rPr lang="fa-IR" altLang="en-US" sz="2800" dirty="0" smtClean="0">
                <a:cs typeface="B Yagut" pitchFamily="2" charset="-78"/>
              </a:rPr>
              <a:t>آموزش مقوي ومغذي سازي و مكمل ياري با ريز مغذي ها</a:t>
            </a:r>
          </a:p>
          <a:p>
            <a:pPr marL="565150" indent="-457200" algn="just" rtl="1" eaLnBrk="1" hangingPunct="1">
              <a:buNone/>
            </a:pPr>
            <a:endParaRPr lang="fa-IR" altLang="en-US" sz="2800" dirty="0" smtClean="0">
              <a:cs typeface="B Yagut" pitchFamily="2" charset="-78"/>
            </a:endParaRPr>
          </a:p>
        </p:txBody>
      </p:sp>
      <p:sp>
        <p:nvSpPr>
          <p:cNvPr id="2" name="Title 1"/>
          <p:cNvSpPr>
            <a:spLocks noGrp="1"/>
          </p:cNvSpPr>
          <p:nvPr>
            <p:ph type="title"/>
          </p:nvPr>
        </p:nvSpPr>
        <p:spPr>
          <a:xfrm>
            <a:off x="1000100" y="500042"/>
            <a:ext cx="7358114" cy="1023958"/>
          </a:xfrm>
        </p:spPr>
        <p:txBody>
          <a:bodyPr>
            <a:normAutofit/>
          </a:bodyPr>
          <a:lstStyle/>
          <a:p>
            <a:pPr algn="ctr">
              <a:defRPr/>
            </a:pPr>
            <a:r>
              <a:rPr lang="fa-IR" altLang="en-US" sz="4000" dirty="0" smtClean="0">
                <a:solidFill>
                  <a:schemeClr val="tx1"/>
                </a:solidFill>
                <a:cs typeface="B Yagut" pitchFamily="2" charset="-78"/>
              </a:rPr>
              <a:t>مراقبت تغذيه اي كودكان كم وزن</a:t>
            </a:r>
            <a:endParaRPr lang="fa-IR" altLang="en-US" sz="4000" dirty="0">
              <a:solidFill>
                <a:schemeClr val="tx1"/>
              </a:solidFill>
              <a:cs typeface="B Yagut" pitchFamily="2" charset="-78"/>
            </a:endParaRPr>
          </a:p>
        </p:txBody>
      </p:sp>
      <p:pic>
        <p:nvPicPr>
          <p:cNvPr id="5" name="77">
            <a:hlinkClick r:id="" action="ppaction://media"/>
          </p:cNvPr>
          <p:cNvPicPr>
            <a:picLocks noRot="1" noChangeAspect="1"/>
          </p:cNvPicPr>
          <p:nvPr>
            <a:wavAudioFile r:embed="rId1" name="77"/>
          </p:nvPr>
        </p:nvPicPr>
        <p:blipFill>
          <a:blip r:embed="rId4"/>
          <a:stretch>
            <a:fillRect/>
          </a:stretch>
        </p:blipFill>
        <p:spPr>
          <a:xfrm>
            <a:off x="1219200" y="5791200"/>
            <a:ext cx="304800" cy="304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68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500034" y="1714487"/>
            <a:ext cx="8001056" cy="4357719"/>
          </a:xfrm>
        </p:spPr>
        <p:txBody>
          <a:bodyPr>
            <a:noAutofit/>
          </a:bodyPr>
          <a:lstStyle/>
          <a:p>
            <a:pPr marL="565150" indent="-457200" algn="just" rtl="1" eaLnBrk="1" hangingPunct="1">
              <a:buFont typeface="Wingdings" pitchFamily="2" charset="2"/>
              <a:buChar char="ü"/>
            </a:pPr>
            <a:r>
              <a:rPr lang="fa-IR" altLang="en-US" sz="2800" dirty="0" smtClean="0">
                <a:cs typeface="B Yagut" pitchFamily="2" charset="-78"/>
              </a:rPr>
              <a:t>بررسي تعداد دفعات غذا، تعداد میان وعده ها، نوع میان وعده ها، حجم غذا در هر وعده، تنوع غذایی و استفاده از گروه های اصلی غذايي </a:t>
            </a:r>
          </a:p>
          <a:p>
            <a:pPr marL="565150" indent="-457200" algn="just" rtl="1" eaLnBrk="1" hangingPunct="1">
              <a:buFont typeface="Wingdings" pitchFamily="2" charset="2"/>
              <a:buChar char="ü"/>
            </a:pPr>
            <a:r>
              <a:rPr lang="fa-IR" altLang="en-US" sz="2800" dirty="0" smtClean="0">
                <a:cs typeface="B Yagut" pitchFamily="2" charset="-78"/>
              </a:rPr>
              <a:t>مغذي سازي </a:t>
            </a:r>
          </a:p>
          <a:p>
            <a:pPr marL="565150" indent="-457200" algn="just" rtl="1" eaLnBrk="1" hangingPunct="1">
              <a:buFont typeface="Wingdings" pitchFamily="2" charset="2"/>
              <a:buChar char="ü"/>
            </a:pPr>
            <a:r>
              <a:rPr lang="fa-IR" altLang="en-US" sz="2800" dirty="0" smtClean="0">
                <a:cs typeface="B Yagut" pitchFamily="2" charset="-78"/>
              </a:rPr>
              <a:t>دریافت کافی منابع غذایی حاوی کلسیم، روی</a:t>
            </a:r>
          </a:p>
          <a:p>
            <a:pPr marL="565150" indent="-457200" algn="just" rtl="1" eaLnBrk="1" hangingPunct="1">
              <a:buFont typeface="Wingdings" pitchFamily="2" charset="2"/>
              <a:buChar char="ü"/>
            </a:pPr>
            <a:r>
              <a:rPr lang="fa-IR" altLang="en-US" sz="2800" dirty="0" smtClean="0">
                <a:cs typeface="B Yagut" pitchFamily="2" charset="-78"/>
              </a:rPr>
              <a:t>مشاوره در مورد كودكان بد غذا</a:t>
            </a:r>
          </a:p>
        </p:txBody>
      </p:sp>
      <p:sp>
        <p:nvSpPr>
          <p:cNvPr id="2" name="Title 1"/>
          <p:cNvSpPr>
            <a:spLocks noGrp="1"/>
          </p:cNvSpPr>
          <p:nvPr>
            <p:ph type="title"/>
          </p:nvPr>
        </p:nvSpPr>
        <p:spPr>
          <a:xfrm>
            <a:off x="642910" y="571480"/>
            <a:ext cx="7786742" cy="952520"/>
          </a:xfrm>
        </p:spPr>
        <p:txBody>
          <a:bodyPr>
            <a:normAutofit/>
          </a:bodyPr>
          <a:lstStyle/>
          <a:p>
            <a:pPr algn="ctr">
              <a:defRPr/>
            </a:pPr>
            <a:r>
              <a:rPr lang="fa-IR" altLang="en-US" sz="4000" dirty="0" smtClean="0">
                <a:solidFill>
                  <a:schemeClr val="tx1"/>
                </a:solidFill>
                <a:cs typeface="B Yagut" pitchFamily="2" charset="-78"/>
              </a:rPr>
              <a:t>مراقبت تغذيه اي كودكان كوتاه قد</a:t>
            </a:r>
            <a:endParaRPr lang="fa-IR" altLang="en-US" sz="4000" dirty="0">
              <a:solidFill>
                <a:schemeClr val="tx1"/>
              </a:solidFill>
              <a:cs typeface="B Yagut" pitchFamily="2" charset="-78"/>
            </a:endParaRPr>
          </a:p>
        </p:txBody>
      </p:sp>
      <p:pic>
        <p:nvPicPr>
          <p:cNvPr id="4" name="79">
            <a:hlinkClick r:id="" action="ppaction://media"/>
          </p:cNvPr>
          <p:cNvPicPr>
            <a:picLocks noRot="1" noChangeAspect="1"/>
          </p:cNvPicPr>
          <p:nvPr>
            <a:wavAudioFile r:embed="rId1" name="79"/>
          </p:nvPr>
        </p:nvPicPr>
        <p:blipFill>
          <a:blip r:embed="rId4"/>
          <a:stretch>
            <a:fillRect/>
          </a:stretch>
        </p:blipFill>
        <p:spPr>
          <a:xfrm>
            <a:off x="1371600" y="5029200"/>
            <a:ext cx="304800" cy="304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5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642910" y="1643049"/>
            <a:ext cx="7929618" cy="4643471"/>
          </a:xfrm>
        </p:spPr>
        <p:txBody>
          <a:bodyPr>
            <a:normAutofit/>
          </a:bodyPr>
          <a:lstStyle/>
          <a:p>
            <a:pPr marL="565150" indent="-457200" algn="just" rtl="1" eaLnBrk="1" hangingPunct="1">
              <a:buFont typeface="Wingdings" pitchFamily="2" charset="2"/>
              <a:buChar char="ü"/>
            </a:pPr>
            <a:r>
              <a:rPr lang="fa-IR" altLang="en-US" sz="2800" dirty="0" smtClean="0">
                <a:cs typeface="B Yagut" pitchFamily="2" charset="-78"/>
              </a:rPr>
              <a:t>بررسي سن آغاز تغذيه تكميلي، تعداد دفعات صرف غذای کمکی ، نوع غذاهاي کمکی مصرفي فعلي، میزان هر وعده غذایی، تعداد وعده هاي غذايي، تعداد میان وعده های غذایی، نوع ميان وعده ها </a:t>
            </a:r>
          </a:p>
          <a:p>
            <a:pPr marL="565150" indent="-457200" algn="just" rtl="1" eaLnBrk="1" hangingPunct="1">
              <a:buFont typeface="Wingdings" pitchFamily="2" charset="2"/>
              <a:buChar char="ü"/>
            </a:pPr>
            <a:r>
              <a:rPr lang="fa-IR" altLang="en-US" sz="2800" dirty="0" smtClean="0">
                <a:cs typeface="B Yagut" pitchFamily="2" charset="-78"/>
              </a:rPr>
              <a:t>ارائه نكات عمده مشاوره تغذيه</a:t>
            </a:r>
          </a:p>
          <a:p>
            <a:pPr marL="565150" indent="-457200" algn="just" rtl="1" eaLnBrk="1" hangingPunct="1">
              <a:buFont typeface="Wingdings" pitchFamily="2" charset="2"/>
              <a:buChar char="ü"/>
            </a:pPr>
            <a:r>
              <a:rPr lang="fa-IR" altLang="en-US" sz="2800" dirty="0" smtClean="0">
                <a:cs typeface="B Yagut" pitchFamily="2" charset="-78"/>
              </a:rPr>
              <a:t>مقوي و مغذي سازي </a:t>
            </a:r>
          </a:p>
        </p:txBody>
      </p:sp>
      <p:sp>
        <p:nvSpPr>
          <p:cNvPr id="2" name="Title 1"/>
          <p:cNvSpPr>
            <a:spLocks noGrp="1"/>
          </p:cNvSpPr>
          <p:nvPr>
            <p:ph type="title"/>
          </p:nvPr>
        </p:nvSpPr>
        <p:spPr>
          <a:xfrm>
            <a:off x="1214414" y="500042"/>
            <a:ext cx="7072362" cy="928694"/>
          </a:xfrm>
        </p:spPr>
        <p:txBody>
          <a:bodyPr>
            <a:normAutofit/>
          </a:bodyPr>
          <a:lstStyle/>
          <a:p>
            <a:pPr algn="ctr">
              <a:defRPr/>
            </a:pPr>
            <a:r>
              <a:rPr lang="fa-IR" altLang="en-US" sz="4000" dirty="0" smtClean="0">
                <a:solidFill>
                  <a:schemeClr val="tx1"/>
                </a:solidFill>
                <a:cs typeface="B Yagut" pitchFamily="2" charset="-78"/>
              </a:rPr>
              <a:t>مراقبت تغذيه اي كودكان لاغر</a:t>
            </a:r>
            <a:endParaRPr lang="fa-IR" altLang="en-US" sz="4000" dirty="0">
              <a:solidFill>
                <a:schemeClr val="tx1"/>
              </a:solidFill>
              <a:cs typeface="B Yagut" pitchFamily="2" charset="-78"/>
            </a:endParaRPr>
          </a:p>
        </p:txBody>
      </p:sp>
      <p:pic>
        <p:nvPicPr>
          <p:cNvPr id="4" name="80">
            <a:hlinkClick r:id="" action="ppaction://media"/>
          </p:cNvPr>
          <p:cNvPicPr>
            <a:picLocks noRot="1" noChangeAspect="1"/>
          </p:cNvPicPr>
          <p:nvPr>
            <a:wavAudioFile r:embed="rId1" name="80"/>
          </p:nvPr>
        </p:nvPicPr>
        <p:blipFill>
          <a:blip r:embed="rId4"/>
          <a:stretch>
            <a:fillRect/>
          </a:stretch>
        </p:blipFill>
        <p:spPr>
          <a:xfrm>
            <a:off x="1295400" y="5410200"/>
            <a:ext cx="304800" cy="304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8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a:xfrm>
            <a:off x="714348" y="1928802"/>
            <a:ext cx="7858180" cy="4429156"/>
          </a:xfrm>
        </p:spPr>
        <p:txBody>
          <a:bodyPr>
            <a:normAutofit/>
          </a:bodyPr>
          <a:lstStyle/>
          <a:p>
            <a:pPr marL="342900" indent="-342900" algn="r" rtl="1">
              <a:lnSpc>
                <a:spcPct val="110000"/>
              </a:lnSpc>
              <a:spcAft>
                <a:spcPts val="0"/>
              </a:spcAft>
              <a:buFont typeface="Wingdings" pitchFamily="2" charset="2"/>
              <a:buChar char="ü"/>
              <a:defRPr/>
            </a:pPr>
            <a:r>
              <a:rPr lang="fa-IR" sz="2800" dirty="0" smtClean="0">
                <a:latin typeface="Calibri" panose="020F0502020204030204" pitchFamily="34" charset="0"/>
                <a:ea typeface="Calibri" panose="020F0502020204030204" pitchFamily="34" charset="0"/>
                <a:cs typeface="B Yagut" pitchFamily="2" charset="-78"/>
              </a:rPr>
              <a:t>كاهش مصرف نوشیدنی های شیرین مانند چای شیرین و آب میوه صنعتی </a:t>
            </a:r>
          </a:p>
          <a:p>
            <a:pPr marL="342900" indent="-342900" algn="r" rtl="1">
              <a:lnSpc>
                <a:spcPct val="110000"/>
              </a:lnSpc>
              <a:spcAft>
                <a:spcPts val="0"/>
              </a:spcAft>
              <a:buFont typeface="Wingdings" pitchFamily="2" charset="2"/>
              <a:buChar char="ü"/>
              <a:defRPr/>
            </a:pPr>
            <a:r>
              <a:rPr lang="fa-IR" sz="2800" dirty="0" smtClean="0">
                <a:latin typeface="Calibri" panose="020F0502020204030204" pitchFamily="34" charset="0"/>
                <a:ea typeface="Calibri" panose="020F0502020204030204" pitchFamily="34" charset="0"/>
                <a:cs typeface="B Yagut" pitchFamily="2" charset="-78"/>
              </a:rPr>
              <a:t>متناسب بودن سهم هر وعده بر اساس سن كودك ومتناسب بودن تعداد وعده‌های غذایی و تنوع آن  </a:t>
            </a:r>
          </a:p>
          <a:p>
            <a:pPr marL="342900" indent="-342900" algn="r" rtl="1">
              <a:lnSpc>
                <a:spcPct val="110000"/>
              </a:lnSpc>
              <a:spcAft>
                <a:spcPts val="0"/>
              </a:spcAft>
              <a:buFont typeface="Wingdings" pitchFamily="2" charset="2"/>
              <a:buChar char="ü"/>
              <a:defRPr/>
            </a:pPr>
            <a:r>
              <a:rPr lang="fa-IR" sz="2800" dirty="0" smtClean="0">
                <a:latin typeface="Calibri" panose="020F0502020204030204" pitchFamily="34" charset="0"/>
                <a:ea typeface="Calibri" panose="020F0502020204030204" pitchFamily="34" charset="0"/>
                <a:cs typeface="B Yagut" pitchFamily="2" charset="-78"/>
              </a:rPr>
              <a:t>متناسب بودن غلظت غذا</a:t>
            </a:r>
            <a:endParaRPr lang="en-US" sz="2800" dirty="0" smtClean="0">
              <a:latin typeface="Calibri" panose="020F0502020204030204" pitchFamily="34" charset="0"/>
              <a:ea typeface="Calibri" panose="020F0502020204030204" pitchFamily="34" charset="0"/>
              <a:cs typeface="B Yagut" pitchFamily="2" charset="-78"/>
            </a:endParaRPr>
          </a:p>
          <a:p>
            <a:pPr marL="342900" indent="-342900" algn="r" rtl="1">
              <a:lnSpc>
                <a:spcPct val="110000"/>
              </a:lnSpc>
              <a:spcAft>
                <a:spcPts val="0"/>
              </a:spcAft>
              <a:buFont typeface="Wingdings" pitchFamily="2" charset="2"/>
              <a:buChar char="ü"/>
              <a:defRPr/>
            </a:pPr>
            <a:r>
              <a:rPr lang="fa-IR" sz="2800" dirty="0" smtClean="0">
                <a:latin typeface="Calibri" panose="020F0502020204030204" pitchFamily="34" charset="0"/>
                <a:ea typeface="Calibri" panose="020F0502020204030204" pitchFamily="34" charset="0"/>
                <a:cs typeface="B Yagut" pitchFamily="2" charset="-78"/>
              </a:rPr>
              <a:t>متناسب بودن تعداد ميان وعده‌ها و نوع آن بر اساس سن كودك</a:t>
            </a:r>
            <a:endParaRPr lang="en-US" sz="2800" dirty="0" smtClean="0">
              <a:latin typeface="Calibri" panose="020F0502020204030204" pitchFamily="34" charset="0"/>
              <a:ea typeface="Calibri" panose="020F0502020204030204" pitchFamily="34" charset="0"/>
              <a:cs typeface="B Yagut" pitchFamily="2" charset="-78"/>
            </a:endParaRPr>
          </a:p>
          <a:p>
            <a:pPr marL="679450" indent="-571500" algn="r" rtl="1" eaLnBrk="1" hangingPunct="1">
              <a:lnSpc>
                <a:spcPct val="110000"/>
              </a:lnSpc>
              <a:buFont typeface="Wingdings" pitchFamily="2" charset="2"/>
              <a:buChar char="ü"/>
              <a:defRPr/>
            </a:pPr>
            <a:endParaRPr lang="en-US" altLang="en-US" sz="2800" dirty="0" smtClean="0">
              <a:cs typeface="B Yagut" pitchFamily="2" charset="-78"/>
            </a:endParaRPr>
          </a:p>
        </p:txBody>
      </p:sp>
      <p:sp>
        <p:nvSpPr>
          <p:cNvPr id="2" name="Title 1"/>
          <p:cNvSpPr>
            <a:spLocks noGrp="1"/>
          </p:cNvSpPr>
          <p:nvPr>
            <p:ph type="title"/>
          </p:nvPr>
        </p:nvSpPr>
        <p:spPr>
          <a:xfrm>
            <a:off x="914400" y="571480"/>
            <a:ext cx="7300938" cy="1071570"/>
          </a:xfrm>
        </p:spPr>
        <p:txBody>
          <a:bodyPr>
            <a:noAutofit/>
          </a:bodyPr>
          <a:lstStyle/>
          <a:p>
            <a:pPr algn="ctr">
              <a:defRPr/>
            </a:pPr>
            <a:r>
              <a:rPr lang="fa-IR" altLang="en-US" sz="3200" dirty="0" smtClean="0">
                <a:solidFill>
                  <a:schemeClr val="tx1"/>
                </a:solidFill>
                <a:cs typeface="B Yagut" pitchFamily="2" charset="-78"/>
              </a:rPr>
              <a:t>توصيه </a:t>
            </a:r>
            <a:r>
              <a:rPr lang="fa-IR" altLang="en-US" sz="3200" dirty="0">
                <a:solidFill>
                  <a:schemeClr val="tx1"/>
                </a:solidFill>
                <a:cs typeface="B Yagut" pitchFamily="2" charset="-78"/>
              </a:rPr>
              <a:t>هاي تغذيه اي ضروري </a:t>
            </a:r>
            <a:r>
              <a:rPr lang="fa-IR" altLang="en-US" sz="3200" dirty="0" smtClean="0">
                <a:solidFill>
                  <a:schemeClr val="tx1"/>
                </a:solidFill>
                <a:cs typeface="B Yagut" pitchFamily="2" charset="-78"/>
              </a:rPr>
              <a:t>براي كودكان مبتلا به كم وزني ، كوتاه قدي  و لاغري </a:t>
            </a:r>
            <a:endParaRPr lang="fa-IR" altLang="en-US" sz="3200" dirty="0">
              <a:solidFill>
                <a:schemeClr val="tx1"/>
              </a:solidFill>
              <a:cs typeface="B Yagut" pitchFamily="2" charset="-78"/>
            </a:endParaRPr>
          </a:p>
        </p:txBody>
      </p:sp>
      <p:pic>
        <p:nvPicPr>
          <p:cNvPr id="6" name="81">
            <a:hlinkClick r:id="" action="ppaction://media"/>
          </p:cNvPr>
          <p:cNvPicPr>
            <a:picLocks noRot="1" noChangeAspect="1"/>
          </p:cNvPicPr>
          <p:nvPr>
            <a:wavAudioFile r:embed="rId1" name="81"/>
          </p:nvPr>
        </p:nvPicPr>
        <p:blipFill>
          <a:blip r:embed="rId4"/>
          <a:stretch>
            <a:fillRect/>
          </a:stretch>
        </p:blipFill>
        <p:spPr>
          <a:xfrm>
            <a:off x="1066800" y="5181600"/>
            <a:ext cx="304800" cy="304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2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57298"/>
            <a:ext cx="8229600" cy="5143536"/>
          </a:xfrm>
        </p:spPr>
        <p:txBody>
          <a:bodyPr>
            <a:noAutofit/>
          </a:bodyPr>
          <a:lstStyle/>
          <a:p>
            <a:pPr algn="r" rtl="1">
              <a:lnSpc>
                <a:spcPct val="150000"/>
              </a:lnSpc>
              <a:buNone/>
            </a:pPr>
            <a:r>
              <a:rPr lang="fa-IR" sz="2400" dirty="0" smtClean="0">
                <a:cs typeface="B Yagut" pitchFamily="2" charset="-78"/>
              </a:rPr>
              <a:t>مهمترين دوران رشد و تكامل مغزي كودك در دوسال اول زندگي ست كه نقش قابل ملاحظه اي برعملكرد ذهني ، جسمي ، رواني، اجتماعي و ايمني كودك دارد .تجربياتي كه كودك درسال هاي سوم تا پنجم زندگي كسب   مي كند او را براي كسب مهارتهاي اجتماعي ويادگيري دردوران مدرسه آماده مي سازد مراقبت ازكودك، حمايت ،آموزش و پایش رشد براي بقاء، رشد و تكامل كودك حائز اهميت است. لذا در صورتيكه در 5 سال اول خدمات و مراقبتهاي با كيفيتي در دسترس باشند، هزينه هاي آينده براي آموزش، بهداشت وهزينه هاي اجتماعي كاهش خواهد يافت و سرمايه هاي اجتماعي فزوني مي يابد .</a:t>
            </a:r>
          </a:p>
          <a:p>
            <a:pPr algn="r" rtl="1">
              <a:lnSpc>
                <a:spcPct val="110000"/>
              </a:lnSpc>
              <a:buNone/>
            </a:pPr>
            <a:endParaRPr lang="fa-IR" sz="2400" dirty="0" smtClean="0">
              <a:cs typeface="B Yagut" pitchFamily="2" charset="-78"/>
            </a:endParaRPr>
          </a:p>
        </p:txBody>
      </p:sp>
      <p:sp>
        <p:nvSpPr>
          <p:cNvPr id="3" name="Title 2"/>
          <p:cNvSpPr>
            <a:spLocks noGrp="1"/>
          </p:cNvSpPr>
          <p:nvPr>
            <p:ph type="title"/>
          </p:nvPr>
        </p:nvSpPr>
        <p:spPr/>
        <p:txBody>
          <a:bodyPr>
            <a:normAutofit/>
          </a:bodyPr>
          <a:lstStyle/>
          <a:p>
            <a:pPr algn="r"/>
            <a:r>
              <a:rPr lang="fa-IR" sz="4000" dirty="0" smtClean="0">
                <a:cs typeface="B Yagut"/>
              </a:rPr>
              <a:t>خلاصه مطالب و نتیجه گیری </a:t>
            </a:r>
            <a:endParaRPr lang="en-US" sz="4000" dirty="0">
              <a:cs typeface="B Yagu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0"/>
            <a:ext cx="8229600" cy="5245291"/>
          </a:xfrm>
        </p:spPr>
        <p:txBody>
          <a:bodyPr>
            <a:normAutofit/>
          </a:bodyPr>
          <a:lstStyle/>
          <a:p>
            <a:pPr algn="r" rtl="1">
              <a:lnSpc>
                <a:spcPct val="200000"/>
              </a:lnSpc>
              <a:buNone/>
            </a:pPr>
            <a:r>
              <a:rPr lang="fa-IR" sz="2400" dirty="0" smtClean="0">
                <a:cs typeface="B Yagut"/>
              </a:rPr>
              <a:t>با اندازه گيري وزن و قد كودك ميتوان فهميد كودك چگونه رشد مي كند، چه طور از بيماري اخير بهبود يافته يا پاسخ كودك به انجام توصيه هاي   تغذيه اي يا مراقبتي چگونه بوده است و از تغذيه و سلامت او مطلع شد .</a:t>
            </a:r>
          </a:p>
          <a:p>
            <a:pPr algn="r" rtl="1">
              <a:lnSpc>
                <a:spcPct val="200000"/>
              </a:lnSpc>
              <a:buNone/>
            </a:pPr>
            <a:r>
              <a:rPr lang="fa-IR" sz="2400" dirty="0" smtClean="0">
                <a:cs typeface="B Yagut"/>
              </a:rPr>
              <a:t>شناسایی زودرس کودکان دچار اختلال رشد و سوء تغذیه وآموزش و  توصیه های لازم و پیگیری، مانع بروز عوارض ناخواسته ناشی از این مشکلات می گردد .</a:t>
            </a:r>
            <a:endParaRPr lang="en-US" sz="2400" dirty="0" smtClean="0">
              <a:cs typeface="B Yagut"/>
            </a:endParaRPr>
          </a:p>
          <a:p>
            <a:pPr>
              <a:lnSpc>
                <a:spcPct val="200000"/>
              </a:lnSpc>
            </a:pPr>
            <a:endParaRPr lang="en-US" sz="2400" dirty="0">
              <a:cs typeface="B Yagu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4376564"/>
          </a:xfrm>
        </p:spPr>
        <p:txBody>
          <a:bodyPr>
            <a:noAutofit/>
          </a:bodyPr>
          <a:lstStyle/>
          <a:p>
            <a:pPr algn="r" rtl="1">
              <a:lnSpc>
                <a:spcPct val="150000"/>
              </a:lnSpc>
              <a:buNone/>
            </a:pPr>
            <a:r>
              <a:rPr lang="fa-IR" sz="2400" dirty="0" smtClean="0">
                <a:cs typeface="B Yagut" pitchFamily="2" charset="-78"/>
              </a:rPr>
              <a:t>1- اهمیت انجام صحیح اندازه گیری‌های تن سنجی</a:t>
            </a:r>
            <a:r>
              <a:rPr lang="en-US" sz="2400" dirty="0" smtClean="0">
                <a:cs typeface="B Yagut" pitchFamily="2" charset="-78"/>
              </a:rPr>
              <a:t> </a:t>
            </a:r>
            <a:r>
              <a:rPr lang="fa-IR" sz="2400" dirty="0" smtClean="0">
                <a:cs typeface="B Yagut" pitchFamily="2" charset="-78"/>
              </a:rPr>
              <a:t>را بیان کنید ؟ </a:t>
            </a:r>
          </a:p>
          <a:p>
            <a:pPr algn="r" rtl="1">
              <a:lnSpc>
                <a:spcPct val="150000"/>
              </a:lnSpc>
              <a:buNone/>
            </a:pPr>
            <a:r>
              <a:rPr lang="fa-IR" sz="2400" dirty="0" smtClean="0">
                <a:cs typeface="B Yagut" pitchFamily="2" charset="-78"/>
              </a:rPr>
              <a:t>2- در اندازه گیری قد بصورت خوابیده چه نکاتی را باید رعایت کرد ؟</a:t>
            </a:r>
          </a:p>
          <a:p>
            <a:pPr algn="r" rtl="1">
              <a:lnSpc>
                <a:spcPct val="150000"/>
              </a:lnSpc>
              <a:buNone/>
            </a:pPr>
            <a:r>
              <a:rPr lang="fa-IR" sz="2400" dirty="0" smtClean="0">
                <a:cs typeface="B Yagut" pitchFamily="2" charset="-78"/>
              </a:rPr>
              <a:t>3- روش صحیح تشخیص ادم گوده گذار در پای کودک را توضیح دهید ؟ </a:t>
            </a:r>
          </a:p>
          <a:p>
            <a:pPr algn="r" rtl="1">
              <a:lnSpc>
                <a:spcPct val="150000"/>
              </a:lnSpc>
              <a:buNone/>
            </a:pPr>
            <a:r>
              <a:rPr lang="fa-IR" sz="2400" dirty="0" smtClean="0">
                <a:cs typeface="B Yagut" pitchFamily="2" charset="-78"/>
              </a:rPr>
              <a:t>4- طبقه بندی های کودک در ارزيابی وضعيت وزن برای سن را بیان کنید ؟ </a:t>
            </a:r>
          </a:p>
          <a:p>
            <a:pPr algn="r" rtl="1">
              <a:lnSpc>
                <a:spcPct val="150000"/>
              </a:lnSpc>
              <a:buNone/>
            </a:pPr>
            <a:r>
              <a:rPr lang="fa-IR" sz="2400" dirty="0" smtClean="0">
                <a:cs typeface="B Yagut" pitchFamily="2" charset="-78"/>
              </a:rPr>
              <a:t>5- روش اندازه گیری دور سر کودک را توضیح دهید ؟ </a:t>
            </a:r>
          </a:p>
          <a:p>
            <a:pPr algn="r" rtl="1">
              <a:lnSpc>
                <a:spcPct val="150000"/>
              </a:lnSpc>
              <a:buNone/>
            </a:pPr>
            <a:r>
              <a:rPr lang="fa-IR" sz="2400" dirty="0" smtClean="0">
                <a:cs typeface="B Yagut" pitchFamily="2" charset="-78"/>
              </a:rPr>
              <a:t>6- روش صحیح اندازه گیری محیط میانی بازو را توضیح دهید ؟ </a:t>
            </a:r>
          </a:p>
          <a:p>
            <a:pPr algn="r" rtl="1">
              <a:lnSpc>
                <a:spcPct val="150000"/>
              </a:lnSpc>
              <a:buNone/>
            </a:pPr>
            <a:r>
              <a:rPr lang="fa-IR" altLang="en-US" sz="2400" dirty="0" smtClean="0">
                <a:cs typeface="B Yagut" pitchFamily="2" charset="-78"/>
              </a:rPr>
              <a:t>7- مراقبت تغذيه اي كودكان كم وزن را بیان کنید ؟ </a:t>
            </a:r>
            <a:endParaRPr lang="en-US" sz="2400" dirty="0">
              <a:cs typeface="B Yagut" pitchFamily="2" charset="-78"/>
            </a:endParaRPr>
          </a:p>
        </p:txBody>
      </p:sp>
      <p:sp>
        <p:nvSpPr>
          <p:cNvPr id="3" name="Title 2"/>
          <p:cNvSpPr>
            <a:spLocks noGrp="1"/>
          </p:cNvSpPr>
          <p:nvPr>
            <p:ph type="title"/>
          </p:nvPr>
        </p:nvSpPr>
        <p:spPr/>
        <p:txBody>
          <a:bodyPr>
            <a:normAutofit/>
          </a:bodyPr>
          <a:lstStyle/>
          <a:p>
            <a:pPr algn="ctr"/>
            <a:r>
              <a:rPr lang="fa-IR" sz="4000" dirty="0" smtClean="0">
                <a:cs typeface="B Yagut"/>
              </a:rPr>
              <a:t>پرسش و تمرین </a:t>
            </a:r>
            <a:endParaRPr lang="en-US" sz="4000" dirty="0">
              <a:cs typeface="B Yagu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635691"/>
          </a:xfrm>
        </p:spPr>
        <p:txBody>
          <a:bodyPr>
            <a:normAutofit/>
          </a:bodyPr>
          <a:lstStyle/>
          <a:p>
            <a:pPr algn="r" rtl="1">
              <a:buFont typeface="Wingdings" pitchFamily="2" charset="2"/>
              <a:buChar char="Ø"/>
            </a:pPr>
            <a:r>
              <a:rPr lang="fa-IR" sz="2800" dirty="0" smtClean="0">
                <a:cs typeface="B Yagut"/>
              </a:rPr>
              <a:t>دفتر سلامت خانواده و جمعیت، اداره سلامت كودكان ، بسته های آموزشی کودکان (راهنماي بوكلت چارت مراقبت هاي ادغام يافته كودك سالم - غیر پزشک ) ، وزارت بهداشت و درمان و آموزش پزشکی 1396</a:t>
            </a:r>
          </a:p>
          <a:p>
            <a:pPr algn="r" rtl="1">
              <a:buFont typeface="Wingdings" pitchFamily="2" charset="2"/>
              <a:buChar char="Ø"/>
            </a:pPr>
            <a:endParaRPr lang="en-US" sz="2800" dirty="0" smtClean="0">
              <a:cs typeface="B Yagut"/>
            </a:endParaRPr>
          </a:p>
          <a:p>
            <a:pPr algn="r" rtl="1">
              <a:buFont typeface="Wingdings" pitchFamily="2" charset="2"/>
              <a:buChar char="Ø"/>
            </a:pPr>
            <a:r>
              <a:rPr lang="fa-IR" sz="2800" dirty="0" smtClean="0">
                <a:cs typeface="B Yagut"/>
              </a:rPr>
              <a:t>دفتر سلامت خانواده و جمعیت،اداره سلامت کودکان ، راهنمای بوکلت چارت مراقبت کودک سالم ویژه غیر پزشک ، وزارت بهداشت درمان و آموزش پزشکی ، 1384 </a:t>
            </a:r>
          </a:p>
          <a:p>
            <a:pPr algn="r" rtl="1">
              <a:buNone/>
            </a:pPr>
            <a:r>
              <a:rPr lang="fa-IR" sz="2800" dirty="0" smtClean="0">
                <a:cs typeface="B Yagut"/>
              </a:rPr>
              <a:t>فریور، خ، لرنژاد ،ح ، حبیب الهی، ع، امینایی، ط</a:t>
            </a:r>
          </a:p>
          <a:p>
            <a:pPr algn="r" rtl="1">
              <a:buFont typeface="Wingdings" pitchFamily="2" charset="2"/>
              <a:buChar char="Ø"/>
            </a:pPr>
            <a:r>
              <a:rPr lang="fa-IR" sz="2800" dirty="0" smtClean="0">
                <a:cs typeface="B Yagut"/>
              </a:rPr>
              <a:t>بوکلت چارت مراقبتهای ادغام یافته کودک سالم دی ماه 1397</a:t>
            </a:r>
          </a:p>
          <a:p>
            <a:pPr algn="r" rtl="1">
              <a:buFont typeface="Wingdings" pitchFamily="2" charset="2"/>
              <a:buChar char="Ø"/>
            </a:pPr>
            <a:endParaRPr lang="fa-IR" sz="2800" dirty="0" smtClean="0">
              <a:cs typeface="B Yagut"/>
            </a:endParaRPr>
          </a:p>
        </p:txBody>
      </p:sp>
      <p:sp>
        <p:nvSpPr>
          <p:cNvPr id="3" name="Title 2"/>
          <p:cNvSpPr>
            <a:spLocks noGrp="1"/>
          </p:cNvSpPr>
          <p:nvPr>
            <p:ph type="title"/>
          </p:nvPr>
        </p:nvSpPr>
        <p:spPr/>
        <p:txBody>
          <a:bodyPr/>
          <a:lstStyle/>
          <a:p>
            <a:pPr algn="ctr"/>
            <a:r>
              <a:rPr lang="fa-IR" sz="4400" dirty="0" smtClean="0"/>
              <a:t>فهرست منابع </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28737"/>
            <a:ext cx="8229600" cy="3571900"/>
          </a:xfrm>
        </p:spPr>
        <p:txBody>
          <a:bodyPr>
            <a:normAutofit/>
          </a:bodyPr>
          <a:lstStyle/>
          <a:p>
            <a:pPr algn="ctr" rtl="1">
              <a:buNone/>
            </a:pPr>
            <a:r>
              <a:rPr lang="fa-IR" sz="3600" b="1" dirty="0" smtClean="0">
                <a:cs typeface="B Yagut" pitchFamily="2" charset="-78"/>
              </a:rPr>
              <a:t>لطفا نظرات و پیشنهادات خود پیرامون این بسته </a:t>
            </a:r>
          </a:p>
          <a:p>
            <a:pPr algn="ctr" rtl="1">
              <a:buNone/>
            </a:pPr>
            <a:r>
              <a:rPr lang="fa-IR" sz="3600" b="1" dirty="0" smtClean="0">
                <a:cs typeface="B Yagut" pitchFamily="2" charset="-78"/>
              </a:rPr>
              <a:t>آموزشی را به آدرس زیر ارسال کنید</a:t>
            </a:r>
          </a:p>
          <a:p>
            <a:pPr algn="ctr" rtl="1">
              <a:buNone/>
            </a:pPr>
            <a:r>
              <a:rPr lang="fa-IR" sz="3600" b="1" dirty="0" smtClean="0">
                <a:cs typeface="B Yagut" pitchFamily="2" charset="-78"/>
              </a:rPr>
              <a:t> </a:t>
            </a:r>
          </a:p>
          <a:p>
            <a:pPr algn="ctr" rtl="1">
              <a:buNone/>
            </a:pPr>
            <a:r>
              <a:rPr lang="fa-IR" sz="2800" b="1" dirty="0" smtClean="0">
                <a:cs typeface="B Yagut" pitchFamily="2" charset="-78"/>
              </a:rPr>
              <a:t>دانشگاه علوم پزشکی و خدمات بهداشتی درمانی </a:t>
            </a:r>
          </a:p>
          <a:p>
            <a:pPr algn="ctr" rtl="1">
              <a:buNone/>
            </a:pPr>
            <a:r>
              <a:rPr lang="fa-IR" sz="2800" b="1" dirty="0" smtClean="0">
                <a:cs typeface="B Yagut" pitchFamily="2" charset="-78"/>
              </a:rPr>
              <a:t>کرمانشاه-معاونت بهداشتی ابتدای خیابان بهار –مرکز بهداشت </a:t>
            </a:r>
            <a:r>
              <a:rPr lang="fa-IR" sz="2800" b="1" smtClean="0">
                <a:cs typeface="B Yagut" pitchFamily="2" charset="-78"/>
              </a:rPr>
              <a:t>استان – گروه مدیریت شبکه (آموزش بهورزی)</a:t>
            </a:r>
            <a:endParaRPr lang="fa-IR" sz="2800" b="1" dirty="0" smtClean="0">
              <a:cs typeface="B Yagut" pitchFamily="2" charset="-78"/>
            </a:endParaRPr>
          </a:p>
          <a:p>
            <a:pPr algn="ctr" rtl="1">
              <a:buNone/>
            </a:pPr>
            <a:endParaRPr lang="fa-IR" sz="4000" b="1" dirty="0" smtClean="0">
              <a:cs typeface="B Yagut"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662316"/>
          </a:xfrm>
        </p:spPr>
        <p:txBody>
          <a:bodyPr>
            <a:noAutofit/>
          </a:bodyPr>
          <a:lstStyle/>
          <a:p>
            <a:pPr marL="109728" indent="0" algn="just" rtl="1">
              <a:lnSpc>
                <a:spcPct val="150000"/>
              </a:lnSpc>
              <a:buSzPct val="80000"/>
              <a:buNone/>
            </a:pPr>
            <a:r>
              <a:rPr lang="fa-IR" sz="2400" dirty="0" smtClean="0">
                <a:cs typeface="B Yagut" pitchFamily="2" charset="-78"/>
              </a:rPr>
              <a:t>در صورت وقوع خطا در اندازه‌گیری‌های تن سنجی</a:t>
            </a:r>
            <a:r>
              <a:rPr lang="en-US" sz="2400" dirty="0" smtClean="0">
                <a:cs typeface="B Yagut" pitchFamily="2" charset="-78"/>
              </a:rPr>
              <a:t> </a:t>
            </a:r>
            <a:r>
              <a:rPr lang="fa-IR" sz="2400" dirty="0" smtClean="0">
                <a:cs typeface="B Yagut" pitchFamily="2" charset="-78"/>
              </a:rPr>
              <a:t>: </a:t>
            </a:r>
          </a:p>
          <a:p>
            <a:pPr lvl="1" algn="r" rtl="1">
              <a:lnSpc>
                <a:spcPct val="150000"/>
              </a:lnSpc>
              <a:buSzPct val="80000"/>
              <a:buFont typeface="Wingdings" pitchFamily="2" charset="2"/>
              <a:buChar char="Ø"/>
            </a:pPr>
            <a:r>
              <a:rPr lang="en-US" sz="2400" dirty="0" smtClean="0">
                <a:cs typeface="B Yagut" pitchFamily="2" charset="-78"/>
              </a:rPr>
              <a:t> </a:t>
            </a:r>
            <a:r>
              <a:rPr lang="fa-IR" sz="2400" dirty="0" smtClean="0">
                <a:cs typeface="B Yagut" pitchFamily="2" charset="-78"/>
              </a:rPr>
              <a:t>تخمین نادرست وضعیت تغذیه جامعه</a:t>
            </a:r>
          </a:p>
          <a:p>
            <a:pPr lvl="1" algn="r" rtl="1">
              <a:lnSpc>
                <a:spcPct val="150000"/>
              </a:lnSpc>
              <a:buSzPct val="80000"/>
              <a:buFont typeface="Wingdings" pitchFamily="2" charset="2"/>
              <a:buChar char="Ø"/>
            </a:pPr>
            <a:r>
              <a:rPr lang="en-US" sz="2400" dirty="0" smtClean="0">
                <a:cs typeface="B Yagut" pitchFamily="2" charset="-78"/>
              </a:rPr>
              <a:t> </a:t>
            </a:r>
            <a:r>
              <a:rPr lang="fa-IR" sz="2400" dirty="0" smtClean="0">
                <a:cs typeface="B Yagut" pitchFamily="2" charset="-78"/>
              </a:rPr>
              <a:t>برآورد غلط شیوع سوء تغذیه در جامعه</a:t>
            </a:r>
            <a:endParaRPr lang="en-US" sz="2400" dirty="0" smtClean="0">
              <a:solidFill>
                <a:srgbClr val="FF0000"/>
              </a:solidFill>
              <a:cs typeface="B Yagut" pitchFamily="2" charset="-78"/>
            </a:endParaRPr>
          </a:p>
          <a:p>
            <a:pPr lvl="1" algn="r" rtl="1">
              <a:lnSpc>
                <a:spcPct val="150000"/>
              </a:lnSpc>
              <a:buSzPct val="80000"/>
              <a:buFont typeface="Wingdings" pitchFamily="2" charset="2"/>
              <a:buChar char="Ø"/>
            </a:pPr>
            <a:r>
              <a:rPr lang="en-US" sz="2400" dirty="0" smtClean="0">
                <a:cs typeface="B Yagut" pitchFamily="2" charset="-78"/>
              </a:rPr>
              <a:t> </a:t>
            </a:r>
            <a:r>
              <a:rPr lang="fa-IR" sz="2400" dirty="0" smtClean="0">
                <a:cs typeface="B Yagut" pitchFamily="2" charset="-78"/>
              </a:rPr>
              <a:t>عدم شناسايي کودکان دچار سوء تغذیه</a:t>
            </a:r>
          </a:p>
          <a:p>
            <a:pPr lvl="1" algn="r" rtl="1">
              <a:lnSpc>
                <a:spcPct val="150000"/>
              </a:lnSpc>
              <a:buSzPct val="80000"/>
              <a:buFont typeface="Wingdings" pitchFamily="2" charset="2"/>
              <a:buChar char="Ø"/>
            </a:pPr>
            <a:r>
              <a:rPr lang="en-US" sz="2400" dirty="0" smtClean="0">
                <a:cs typeface="B Yagut" pitchFamily="2" charset="-78"/>
              </a:rPr>
              <a:t> </a:t>
            </a:r>
            <a:r>
              <a:rPr lang="fa-IR" sz="2400" dirty="0" smtClean="0">
                <a:cs typeface="B Yagut" pitchFamily="2" charset="-78"/>
              </a:rPr>
              <a:t>اختلال در مداخلات لازم  تغذیه‌ای </a:t>
            </a:r>
          </a:p>
          <a:p>
            <a:pPr lvl="1" algn="r" rtl="1">
              <a:lnSpc>
                <a:spcPct val="150000"/>
              </a:lnSpc>
              <a:buSzPct val="80000"/>
              <a:buFont typeface="Wingdings" pitchFamily="2" charset="2"/>
              <a:buChar char="Ø"/>
            </a:pPr>
            <a:r>
              <a:rPr lang="en-US" sz="2400" dirty="0" smtClean="0">
                <a:cs typeface="B Yagut" pitchFamily="2" charset="-78"/>
              </a:rPr>
              <a:t> </a:t>
            </a:r>
            <a:r>
              <a:rPr lang="fa-IR" sz="2400" dirty="0" smtClean="0">
                <a:cs typeface="B Yagut" pitchFamily="2" charset="-78"/>
              </a:rPr>
              <a:t>برنامه ریزی های غلط</a:t>
            </a:r>
          </a:p>
          <a:p>
            <a:pPr lvl="1" algn="r" rtl="1">
              <a:lnSpc>
                <a:spcPct val="150000"/>
              </a:lnSpc>
              <a:buSzPct val="80000"/>
              <a:buFont typeface="Wingdings" pitchFamily="2" charset="2"/>
              <a:buChar char="Ø"/>
            </a:pPr>
            <a:r>
              <a:rPr lang="en-US" sz="2400" dirty="0" smtClean="0">
                <a:cs typeface="B Yagut" pitchFamily="2" charset="-78"/>
              </a:rPr>
              <a:t> </a:t>
            </a:r>
            <a:r>
              <a:rPr lang="fa-IR" sz="2400" dirty="0" smtClean="0">
                <a:cs typeface="B Yagut" pitchFamily="2" charset="-78"/>
              </a:rPr>
              <a:t>هدر رفت هزینه های مالی، نیروی انسانی و زمان</a:t>
            </a:r>
          </a:p>
          <a:p>
            <a:pPr>
              <a:buSzPct val="80000"/>
              <a:buFont typeface="Wingdings" pitchFamily="2" charset="2"/>
              <a:buChar char="Ø"/>
            </a:pPr>
            <a:endParaRPr lang="en-US" sz="2400" dirty="0"/>
          </a:p>
        </p:txBody>
      </p:sp>
      <p:sp>
        <p:nvSpPr>
          <p:cNvPr id="3" name="Title 2"/>
          <p:cNvSpPr>
            <a:spLocks noGrp="1"/>
          </p:cNvSpPr>
          <p:nvPr>
            <p:ph type="title"/>
          </p:nvPr>
        </p:nvSpPr>
        <p:spPr/>
        <p:txBody>
          <a:bodyPr>
            <a:normAutofit/>
          </a:bodyPr>
          <a:lstStyle/>
          <a:p>
            <a:pPr algn="r" rtl="1"/>
            <a:r>
              <a:rPr lang="fa-IR" sz="3600" dirty="0" smtClean="0">
                <a:solidFill>
                  <a:schemeClr val="tx1"/>
                </a:solidFill>
                <a:cs typeface="B Yagut" pitchFamily="2" charset="-78"/>
              </a:rPr>
              <a:t>اهمیت انجام صحیح اندازه گیری‌های تن سنجی</a:t>
            </a:r>
            <a:endParaRPr lang="en-US" sz="3600" dirty="0">
              <a:cs typeface="B Yagut" pitchFamily="2" charset="-78"/>
            </a:endParaRPr>
          </a:p>
        </p:txBody>
      </p:sp>
      <p:pic>
        <p:nvPicPr>
          <p:cNvPr id="4" name="7">
            <a:hlinkClick r:id="" action="ppaction://media"/>
          </p:cNvPr>
          <p:cNvPicPr>
            <a:picLocks noRot="1" noChangeAspect="1"/>
          </p:cNvPicPr>
          <p:nvPr>
            <a:wavAudioFile r:embed="rId1" name="7"/>
          </p:nvPr>
        </p:nvPicPr>
        <p:blipFill>
          <a:blip r:embed="rId3"/>
          <a:stretch>
            <a:fillRect/>
          </a:stretch>
        </p:blipFill>
        <p:spPr>
          <a:xfrm>
            <a:off x="1066800" y="5410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3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57298"/>
            <a:ext cx="8229600" cy="5072098"/>
          </a:xfrm>
        </p:spPr>
        <p:txBody>
          <a:bodyPr>
            <a:noAutofit/>
          </a:bodyPr>
          <a:lstStyle/>
          <a:p>
            <a:pPr algn="r" rtl="1">
              <a:buFont typeface="Wingdings" pitchFamily="2" charset="2"/>
              <a:buChar char="Ø"/>
            </a:pPr>
            <a:r>
              <a:rPr lang="fa-IR" sz="2800" dirty="0" smtClean="0">
                <a:cs typeface="B Yagut" pitchFamily="2" charset="-78"/>
              </a:rPr>
              <a:t>استفاده از ترازوی د</a:t>
            </a:r>
            <a:r>
              <a:rPr lang="fa-IR" sz="2800" dirty="0" smtClean="0">
                <a:latin typeface="Arial" pitchFamily="34" charset="0"/>
                <a:cs typeface="B Yagut" pitchFamily="2" charset="-78"/>
              </a:rPr>
              <a:t>يجي</a:t>
            </a:r>
            <a:r>
              <a:rPr lang="fa-IR" sz="2800" dirty="0" smtClean="0">
                <a:cs typeface="B Yagut" pitchFamily="2" charset="-78"/>
              </a:rPr>
              <a:t>تالی با دقت در حدود 0.1 ک</a:t>
            </a:r>
            <a:r>
              <a:rPr lang="fa-IR" sz="2800" dirty="0" smtClean="0">
                <a:latin typeface="Arial" pitchFamily="34" charset="0"/>
                <a:cs typeface="B Yagut" pitchFamily="2" charset="-78"/>
              </a:rPr>
              <a:t>ي</a:t>
            </a:r>
            <a:r>
              <a:rPr lang="fa-IR" sz="2800" dirty="0" smtClean="0">
                <a:cs typeface="B Yagut" pitchFamily="2" charset="-78"/>
              </a:rPr>
              <a:t>لوگرم</a:t>
            </a:r>
          </a:p>
          <a:p>
            <a:pPr algn="r" rtl="1">
              <a:buFont typeface="Wingdings" pitchFamily="2" charset="2"/>
              <a:buChar char="Ø"/>
            </a:pPr>
            <a:r>
              <a:rPr lang="fa-IR" sz="2800" dirty="0" smtClean="0">
                <a:cs typeface="B Yagut" pitchFamily="2" charset="-78"/>
              </a:rPr>
              <a:t>در آوردن تمام لباس های کودک بجز ز</a:t>
            </a:r>
            <a:r>
              <a:rPr lang="fa-IR" sz="2800" dirty="0" smtClean="0">
                <a:latin typeface="Arial" pitchFamily="34" charset="0"/>
                <a:cs typeface="B Yagut" pitchFamily="2" charset="-78"/>
              </a:rPr>
              <a:t>ي</a:t>
            </a:r>
            <a:r>
              <a:rPr lang="fa-IR" sz="2800" dirty="0" smtClean="0">
                <a:cs typeface="B Yagut" pitchFamily="2" charset="-78"/>
              </a:rPr>
              <a:t>رپوش</a:t>
            </a:r>
          </a:p>
          <a:p>
            <a:pPr algn="r" rtl="1">
              <a:buFont typeface="Wingdings" pitchFamily="2" charset="2"/>
              <a:buChar char="Ø"/>
            </a:pPr>
            <a:r>
              <a:rPr lang="fa-IR" sz="2800" dirty="0" smtClean="0">
                <a:cs typeface="B Yagut" pitchFamily="2" charset="-78"/>
              </a:rPr>
              <a:t>اتاق گرم باشد </a:t>
            </a:r>
          </a:p>
          <a:p>
            <a:pPr algn="r" rtl="1">
              <a:buFont typeface="Wingdings" pitchFamily="2" charset="2"/>
              <a:buChar char="Ø"/>
            </a:pPr>
            <a:r>
              <a:rPr lang="fa-IR" sz="2800" dirty="0" smtClean="0">
                <a:cs typeface="B Yagut" pitchFamily="2" charset="-78"/>
              </a:rPr>
              <a:t>سرعت و دقت در کار برای پ</a:t>
            </a:r>
            <a:r>
              <a:rPr lang="fa-IR" sz="2800" dirty="0" smtClean="0">
                <a:latin typeface="Arial" pitchFamily="34" charset="0"/>
                <a:cs typeface="B Yagut" pitchFamily="2" charset="-78"/>
              </a:rPr>
              <a:t>ي</a:t>
            </a:r>
            <a:r>
              <a:rPr lang="fa-IR" sz="2800" dirty="0" smtClean="0">
                <a:cs typeface="B Yagut" pitchFamily="2" charset="-78"/>
              </a:rPr>
              <a:t>شگ</a:t>
            </a:r>
            <a:r>
              <a:rPr lang="fa-IR" sz="2800" dirty="0" smtClean="0">
                <a:latin typeface="Arial" pitchFamily="34" charset="0"/>
                <a:cs typeface="B Yagut" pitchFamily="2" charset="-78"/>
              </a:rPr>
              <a:t>ي</a:t>
            </a:r>
            <a:r>
              <a:rPr lang="fa-IR" sz="2800" dirty="0" smtClean="0">
                <a:cs typeface="B Yagut" pitchFamily="2" charset="-78"/>
              </a:rPr>
              <a:t>ری از گر</a:t>
            </a:r>
            <a:r>
              <a:rPr lang="fa-IR" sz="2800" dirty="0" smtClean="0">
                <a:latin typeface="Arial" pitchFamily="34" charset="0"/>
                <a:cs typeface="B Yagut" pitchFamily="2" charset="-78"/>
              </a:rPr>
              <a:t>ي</a:t>
            </a:r>
            <a:r>
              <a:rPr lang="fa-IR" sz="2800" dirty="0" smtClean="0">
                <a:cs typeface="B Yagut" pitchFamily="2" charset="-78"/>
              </a:rPr>
              <a:t>ه کودک </a:t>
            </a:r>
          </a:p>
          <a:p>
            <a:pPr algn="r" rtl="1">
              <a:buFont typeface="Wingdings" pitchFamily="2" charset="2"/>
              <a:buChar char="Ø"/>
            </a:pPr>
            <a:r>
              <a:rPr lang="fa-IR" sz="2800" dirty="0" smtClean="0">
                <a:cs typeface="B Yagut" pitchFamily="2" charset="-78"/>
              </a:rPr>
              <a:t>برای توز</a:t>
            </a:r>
            <a:r>
              <a:rPr lang="fa-IR" sz="2800" dirty="0" smtClean="0">
                <a:latin typeface="Arial" pitchFamily="34" charset="0"/>
                <a:cs typeface="B Yagut" pitchFamily="2" charset="-78"/>
              </a:rPr>
              <a:t>ي</a:t>
            </a:r>
            <a:r>
              <a:rPr lang="fa-IR" sz="2800" dirty="0" smtClean="0">
                <a:cs typeface="B Yagut" pitchFamily="2" charset="-78"/>
              </a:rPr>
              <a:t>ن کودک ز</a:t>
            </a:r>
            <a:r>
              <a:rPr lang="fa-IR" sz="2800" dirty="0" smtClean="0">
                <a:latin typeface="Arial" pitchFamily="34" charset="0"/>
                <a:cs typeface="B Yagut" pitchFamily="2" charset="-78"/>
              </a:rPr>
              <a:t>ي</a:t>
            </a:r>
            <a:r>
              <a:rPr lang="fa-IR" sz="2800" dirty="0" smtClean="0">
                <a:cs typeface="B Yagut" pitchFamily="2" charset="-78"/>
              </a:rPr>
              <a:t>ر 2 سال از ترازوی کفه ای استفاده میشود، ش</a:t>
            </a:r>
            <a:r>
              <a:rPr lang="fa-IR" sz="2800" dirty="0" smtClean="0">
                <a:latin typeface="Arial" pitchFamily="34" charset="0"/>
                <a:cs typeface="B Yagut" pitchFamily="2" charset="-78"/>
              </a:rPr>
              <a:t>ي</a:t>
            </a:r>
            <a:r>
              <a:rPr lang="fa-IR" sz="2800" dirty="0" smtClean="0">
                <a:cs typeface="B Yagut" pitchFamily="2" charset="-78"/>
              </a:rPr>
              <a:t>رخوار بزرگتر از 7-8 ماه می تواند روی ترازو بنش</a:t>
            </a:r>
            <a:r>
              <a:rPr lang="fa-IR" sz="2800" dirty="0" smtClean="0">
                <a:latin typeface="Arial" pitchFamily="34" charset="0"/>
                <a:cs typeface="B Yagut" pitchFamily="2" charset="-78"/>
              </a:rPr>
              <a:t>ي</a:t>
            </a:r>
            <a:r>
              <a:rPr lang="fa-IR" sz="2800" dirty="0" smtClean="0">
                <a:cs typeface="B Yagut" pitchFamily="2" charset="-78"/>
              </a:rPr>
              <a:t>ند</a:t>
            </a:r>
          </a:p>
          <a:p>
            <a:pPr algn="r" rtl="1">
              <a:buFont typeface="Wingdings" pitchFamily="2" charset="2"/>
              <a:buChar char="Ø"/>
            </a:pPr>
            <a:r>
              <a:rPr lang="fa-IR" sz="2800" dirty="0" smtClean="0">
                <a:cs typeface="B Yagut" pitchFamily="2" charset="-78"/>
              </a:rPr>
              <a:t>توز</a:t>
            </a:r>
            <a:r>
              <a:rPr lang="fa-IR" sz="2800" dirty="0" smtClean="0">
                <a:latin typeface="Arial" pitchFamily="34" charset="0"/>
                <a:cs typeface="B Yagut" pitchFamily="2" charset="-78"/>
              </a:rPr>
              <a:t>ي</a:t>
            </a:r>
            <a:r>
              <a:rPr lang="fa-IR" sz="2800" dirty="0" smtClean="0">
                <a:cs typeface="B Yagut" pitchFamily="2" charset="-78"/>
              </a:rPr>
              <a:t>ن کودک بالای 2 سال بصورت ا</a:t>
            </a:r>
            <a:r>
              <a:rPr lang="fa-IR" sz="2800" dirty="0" smtClean="0">
                <a:latin typeface="Arial" pitchFamily="34" charset="0"/>
                <a:cs typeface="B Yagut" pitchFamily="2" charset="-78"/>
              </a:rPr>
              <a:t>ي</a:t>
            </a:r>
            <a:r>
              <a:rPr lang="fa-IR" sz="2800" dirty="0" smtClean="0">
                <a:cs typeface="B Yagut" pitchFamily="2" charset="-78"/>
              </a:rPr>
              <a:t>ستاده روی ترازوی د</a:t>
            </a:r>
            <a:r>
              <a:rPr lang="fa-IR" sz="2800" dirty="0" smtClean="0">
                <a:latin typeface="Arial" pitchFamily="34" charset="0"/>
                <a:cs typeface="B Yagut" pitchFamily="2" charset="-78"/>
              </a:rPr>
              <a:t>يجي</a:t>
            </a:r>
            <a:r>
              <a:rPr lang="fa-IR" sz="2800" dirty="0" smtClean="0">
                <a:cs typeface="B Yagut" pitchFamily="2" charset="-78"/>
              </a:rPr>
              <a:t>تالی</a:t>
            </a:r>
          </a:p>
          <a:p>
            <a:pPr algn="r" rtl="1">
              <a:buFont typeface="Wingdings" pitchFamily="2" charset="2"/>
              <a:buChar char="Ø"/>
            </a:pPr>
            <a:r>
              <a:rPr lang="fa-IR" sz="2800" dirty="0" smtClean="0">
                <a:cs typeface="B Yagut" pitchFamily="2" charset="-78"/>
              </a:rPr>
              <a:t>ثبت وزن کودک روی کارت مراقبت و توض</a:t>
            </a:r>
            <a:r>
              <a:rPr lang="fa-IR" sz="2800" dirty="0" smtClean="0">
                <a:latin typeface="Arial" pitchFamily="34" charset="0"/>
                <a:cs typeface="B Yagut" pitchFamily="2" charset="-78"/>
              </a:rPr>
              <a:t>ي</a:t>
            </a:r>
            <a:r>
              <a:rPr lang="fa-IR" sz="2800" dirty="0" smtClean="0">
                <a:cs typeface="B Yagut" pitchFamily="2" charset="-78"/>
              </a:rPr>
              <a:t>ح روند رشد کودک برای مادر</a:t>
            </a:r>
          </a:p>
          <a:p>
            <a:pPr>
              <a:buFont typeface="Wingdings" pitchFamily="2" charset="2"/>
              <a:buChar char="Ø"/>
            </a:pPr>
            <a:endParaRPr lang="en-US" sz="2800" dirty="0"/>
          </a:p>
        </p:txBody>
      </p:sp>
      <p:sp>
        <p:nvSpPr>
          <p:cNvPr id="3" name="Title 2"/>
          <p:cNvSpPr>
            <a:spLocks noGrp="1"/>
          </p:cNvSpPr>
          <p:nvPr>
            <p:ph type="title"/>
          </p:nvPr>
        </p:nvSpPr>
        <p:spPr>
          <a:xfrm>
            <a:off x="457200" y="274638"/>
            <a:ext cx="8229600" cy="868346"/>
          </a:xfrm>
        </p:spPr>
        <p:txBody>
          <a:bodyPr>
            <a:normAutofit/>
          </a:bodyPr>
          <a:lstStyle/>
          <a:p>
            <a:pPr algn="r" rtl="1"/>
            <a:r>
              <a:rPr lang="fa-IR" sz="3600" dirty="0" smtClean="0">
                <a:solidFill>
                  <a:schemeClr val="tx1"/>
                </a:solidFill>
                <a:cs typeface="B Yagut" pitchFamily="2" charset="-78"/>
              </a:rPr>
              <a:t>روش صحيح اندازه‌گيري وزن</a:t>
            </a:r>
            <a:endParaRPr lang="en-US" sz="3600" dirty="0"/>
          </a:p>
        </p:txBody>
      </p:sp>
      <p:pic>
        <p:nvPicPr>
          <p:cNvPr id="4" name="8">
            <a:hlinkClick r:id="" action="ppaction://media"/>
          </p:cNvPr>
          <p:cNvPicPr>
            <a:picLocks noRot="1" noChangeAspect="1"/>
          </p:cNvPicPr>
          <p:nvPr>
            <a:wavAudioFile r:embed="rId1" name="8"/>
          </p:nvPr>
        </p:nvPicPr>
        <p:blipFill>
          <a:blip r:embed="rId3"/>
          <a:stretch>
            <a:fillRect/>
          </a:stretch>
        </p:blipFill>
        <p:spPr>
          <a:xfrm>
            <a:off x="857224" y="607220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7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034" y="1285860"/>
            <a:ext cx="8229600" cy="5078621"/>
          </a:xfrm>
        </p:spPr>
        <p:txBody>
          <a:bodyPr>
            <a:noAutofit/>
          </a:bodyPr>
          <a:lstStyle/>
          <a:p>
            <a:pPr algn="r" rtl="1">
              <a:lnSpc>
                <a:spcPct val="150000"/>
              </a:lnSpc>
              <a:buFont typeface="Wingdings" pitchFamily="2" charset="2"/>
              <a:buChar char="Ø"/>
            </a:pPr>
            <a:r>
              <a:rPr lang="fa-IR" sz="2800" dirty="0" smtClean="0">
                <a:cs typeface="B Yagut" pitchFamily="2" charset="-78"/>
              </a:rPr>
              <a:t>تا 2 سالگی قد خواب</a:t>
            </a:r>
            <a:r>
              <a:rPr lang="fa-IR" sz="2800" dirty="0" smtClean="0">
                <a:latin typeface="Arial" pitchFamily="34" charset="0"/>
                <a:cs typeface="B Yagut" pitchFamily="2" charset="-78"/>
              </a:rPr>
              <a:t>ي</a:t>
            </a:r>
            <a:r>
              <a:rPr lang="fa-IR" sz="2800" dirty="0" smtClean="0">
                <a:cs typeface="B Yagut" pitchFamily="2" charset="-78"/>
              </a:rPr>
              <a:t>ده (</a:t>
            </a:r>
            <a:r>
              <a:rPr lang="en-US" sz="2800" dirty="0" smtClean="0">
                <a:cs typeface="B Yagut" pitchFamily="2" charset="-78"/>
              </a:rPr>
              <a:t>Length</a:t>
            </a:r>
            <a:r>
              <a:rPr lang="fa-IR" sz="2800" dirty="0" smtClean="0">
                <a:cs typeface="B Yagut" pitchFamily="2" charset="-78"/>
              </a:rPr>
              <a:t> )</a:t>
            </a:r>
          </a:p>
          <a:p>
            <a:pPr algn="r" rtl="1">
              <a:lnSpc>
                <a:spcPct val="150000"/>
              </a:lnSpc>
              <a:buFont typeface="Wingdings" pitchFamily="2" charset="2"/>
              <a:buChar char="Ø"/>
            </a:pPr>
            <a:r>
              <a:rPr lang="fa-IR" sz="2800" dirty="0" smtClean="0">
                <a:cs typeface="B Yagut" pitchFamily="2" charset="-78"/>
              </a:rPr>
              <a:t> بعد از 2 سالگی قد ا</a:t>
            </a:r>
            <a:r>
              <a:rPr lang="fa-IR" sz="2800" dirty="0" smtClean="0">
                <a:latin typeface="Arial" pitchFamily="34" charset="0"/>
                <a:cs typeface="B Yagut" pitchFamily="2" charset="-78"/>
              </a:rPr>
              <a:t>ي</a:t>
            </a:r>
            <a:r>
              <a:rPr lang="fa-IR" sz="2800" dirty="0" smtClean="0">
                <a:cs typeface="B Yagut" pitchFamily="2" charset="-78"/>
              </a:rPr>
              <a:t>ستاده (</a:t>
            </a:r>
            <a:r>
              <a:rPr lang="en-US" sz="2800" dirty="0" smtClean="0">
                <a:cs typeface="B Yagut" pitchFamily="2" charset="-78"/>
              </a:rPr>
              <a:t>Height</a:t>
            </a:r>
            <a:r>
              <a:rPr lang="fa-IR" sz="2800" dirty="0" smtClean="0">
                <a:cs typeface="B Yagut" pitchFamily="2" charset="-78"/>
              </a:rPr>
              <a:t>)</a:t>
            </a:r>
          </a:p>
          <a:p>
            <a:pPr algn="r" rtl="1">
              <a:lnSpc>
                <a:spcPct val="150000"/>
              </a:lnSpc>
              <a:buFont typeface="Wingdings" pitchFamily="2" charset="2"/>
              <a:buChar char="Ø"/>
            </a:pPr>
            <a:r>
              <a:rPr lang="fa-IR" sz="2800" dirty="0" smtClean="0">
                <a:cs typeface="B Yagut" pitchFamily="2" charset="-78"/>
              </a:rPr>
              <a:t>قد ا</a:t>
            </a:r>
            <a:r>
              <a:rPr lang="fa-IR" sz="2800" dirty="0" smtClean="0">
                <a:latin typeface="Arial" pitchFamily="34" charset="0"/>
                <a:cs typeface="B Yagut" pitchFamily="2" charset="-78"/>
              </a:rPr>
              <a:t>ي</a:t>
            </a:r>
            <a:r>
              <a:rPr lang="fa-IR" sz="2800" dirty="0" smtClean="0">
                <a:cs typeface="B Yagut" pitchFamily="2" charset="-78"/>
              </a:rPr>
              <a:t>ستاده 0.7 سانتی متر کمتر از قد خواب</a:t>
            </a:r>
            <a:r>
              <a:rPr lang="fa-IR" sz="2800" dirty="0" smtClean="0">
                <a:latin typeface="Arial" pitchFamily="34" charset="0"/>
                <a:cs typeface="B Yagut" pitchFamily="2" charset="-78"/>
              </a:rPr>
              <a:t>ي</a:t>
            </a:r>
            <a:r>
              <a:rPr lang="fa-IR" sz="2800" dirty="0" smtClean="0">
                <a:cs typeface="B Yagut" pitchFamily="2" charset="-78"/>
              </a:rPr>
              <a:t>ده است</a:t>
            </a:r>
          </a:p>
          <a:p>
            <a:pPr algn="r" rtl="1">
              <a:lnSpc>
                <a:spcPct val="150000"/>
              </a:lnSpc>
              <a:buFont typeface="Wingdings" pitchFamily="2" charset="2"/>
              <a:buChar char="Ø"/>
            </a:pPr>
            <a:r>
              <a:rPr lang="fa-IR" sz="2800" dirty="0" smtClean="0">
                <a:cs typeface="B Yagut" pitchFamily="2" charset="-78"/>
              </a:rPr>
              <a:t>قسمت متحرک در تخت قد سنج خوابيده بخش پا</a:t>
            </a:r>
            <a:r>
              <a:rPr lang="fa-IR" sz="2800" dirty="0" smtClean="0">
                <a:latin typeface="Arial" pitchFamily="34" charset="0"/>
                <a:cs typeface="B Yagut" pitchFamily="2" charset="-78"/>
              </a:rPr>
              <a:t>ي</a:t>
            </a:r>
            <a:r>
              <a:rPr lang="fa-IR" sz="2800" dirty="0" smtClean="0">
                <a:cs typeface="B Yagut" pitchFamily="2" charset="-78"/>
              </a:rPr>
              <a:t>ی </a:t>
            </a:r>
          </a:p>
          <a:p>
            <a:pPr algn="r" rtl="1">
              <a:lnSpc>
                <a:spcPct val="150000"/>
              </a:lnSpc>
              <a:buFont typeface="Wingdings" pitchFamily="2" charset="2"/>
              <a:buChar char="Ø"/>
            </a:pPr>
            <a:r>
              <a:rPr lang="fa-IR" sz="2800" dirty="0" smtClean="0">
                <a:cs typeface="B Yagut" pitchFamily="2" charset="-78"/>
              </a:rPr>
              <a:t> قسمت متحرک درقد سنج ا</a:t>
            </a:r>
            <a:r>
              <a:rPr lang="fa-IR" sz="2800" dirty="0" smtClean="0">
                <a:latin typeface="Arial" pitchFamily="34" charset="0"/>
                <a:cs typeface="B Yagut" pitchFamily="2" charset="-78"/>
              </a:rPr>
              <a:t>ي</a:t>
            </a:r>
            <a:r>
              <a:rPr lang="fa-IR" sz="2800" dirty="0" smtClean="0">
                <a:cs typeface="B Yagut" pitchFamily="2" charset="-78"/>
              </a:rPr>
              <a:t>ستاده مربوط به قسمت سر</a:t>
            </a:r>
          </a:p>
          <a:p>
            <a:pPr algn="r" rtl="1">
              <a:lnSpc>
                <a:spcPct val="150000"/>
              </a:lnSpc>
              <a:buFont typeface="Wingdings" pitchFamily="2" charset="2"/>
              <a:buChar char="Ø"/>
            </a:pPr>
            <a:r>
              <a:rPr lang="fa-IR" sz="2800" dirty="0" smtClean="0">
                <a:cs typeface="B Yagut" pitchFamily="2" charset="-78"/>
              </a:rPr>
              <a:t>کفش، جوراب و ز</a:t>
            </a:r>
            <a:r>
              <a:rPr lang="fa-IR" sz="2800" dirty="0" smtClean="0">
                <a:latin typeface="Arial" pitchFamily="34" charset="0"/>
                <a:cs typeface="B Yagut" pitchFamily="2" charset="-78"/>
              </a:rPr>
              <a:t>ي</a:t>
            </a:r>
            <a:r>
              <a:rPr lang="fa-IR" sz="2800" dirty="0" smtClean="0">
                <a:cs typeface="B Yagut" pitchFamily="2" charset="-78"/>
              </a:rPr>
              <a:t>نت آلات موی سر کودک در آورده شود</a:t>
            </a:r>
          </a:p>
          <a:p>
            <a:pPr>
              <a:buFont typeface="Wingdings" pitchFamily="2" charset="2"/>
              <a:buChar char="Ø"/>
            </a:pPr>
            <a:endParaRPr lang="en-US" sz="2800" b="1" dirty="0">
              <a:cs typeface="B Yagut" pitchFamily="2" charset="-78"/>
            </a:endParaRPr>
          </a:p>
        </p:txBody>
      </p:sp>
      <p:sp>
        <p:nvSpPr>
          <p:cNvPr id="3" name="Title 2"/>
          <p:cNvSpPr>
            <a:spLocks noGrp="1"/>
          </p:cNvSpPr>
          <p:nvPr>
            <p:ph type="title"/>
          </p:nvPr>
        </p:nvSpPr>
        <p:spPr/>
        <p:txBody>
          <a:bodyPr>
            <a:normAutofit/>
          </a:bodyPr>
          <a:lstStyle/>
          <a:p>
            <a:pPr algn="r" rtl="1"/>
            <a:r>
              <a:rPr lang="fa-IR" sz="3600" dirty="0" smtClean="0">
                <a:solidFill>
                  <a:schemeClr val="tx1"/>
                </a:solidFill>
                <a:cs typeface="B Yagut" pitchFamily="2" charset="-78"/>
              </a:rPr>
              <a:t>روش صحیح اندازه‌گیری قد</a:t>
            </a:r>
            <a:endParaRPr lang="en-US" sz="3600" dirty="0">
              <a:cs typeface="B Yagut" pitchFamily="2" charset="-78"/>
            </a:endParaRPr>
          </a:p>
        </p:txBody>
      </p:sp>
      <p:pic>
        <p:nvPicPr>
          <p:cNvPr id="4" name="10">
            <a:hlinkClick r:id="" action="ppaction://media"/>
          </p:cNvPr>
          <p:cNvPicPr>
            <a:picLocks noRot="1" noChangeAspect="1"/>
          </p:cNvPicPr>
          <p:nvPr>
            <a:wavAudioFile r:embed="rId1" name="10"/>
          </p:nvPr>
        </p:nvPicPr>
        <p:blipFill>
          <a:blip r:embed="rId3"/>
          <a:stretch>
            <a:fillRect/>
          </a:stretch>
        </p:blipFill>
        <p:spPr>
          <a:xfrm>
            <a:off x="1066800" y="5486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1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4422"/>
            <a:ext cx="8229600" cy="4792869"/>
          </a:xfrm>
        </p:spPr>
        <p:txBody>
          <a:bodyPr>
            <a:noAutofit/>
          </a:bodyPr>
          <a:lstStyle/>
          <a:p>
            <a:pPr algn="r" rtl="1">
              <a:lnSpc>
                <a:spcPct val="150000"/>
              </a:lnSpc>
              <a:buFont typeface="Wingdings" pitchFamily="2" charset="2"/>
              <a:buChar char="Ø"/>
            </a:pPr>
            <a:r>
              <a:rPr lang="fa-IR" sz="2400" dirty="0" smtClean="0">
                <a:cs typeface="B Yagut" pitchFamily="2" charset="-78"/>
              </a:rPr>
              <a:t>حداقل طول </a:t>
            </a:r>
            <a:r>
              <a:rPr lang="ar-SA" sz="2400" dirty="0" smtClean="0">
                <a:cs typeface="B Yagut" pitchFamily="2" charset="-78"/>
              </a:rPr>
              <a:t>تخته اندازه گیری</a:t>
            </a:r>
            <a:r>
              <a:rPr lang="fa-IR" sz="2400" dirty="0" smtClean="0">
                <a:cs typeface="B Yagut" pitchFamily="2" charset="-78"/>
              </a:rPr>
              <a:t> قد </a:t>
            </a:r>
            <a:r>
              <a:rPr lang="ar-SA" sz="2400" dirty="0" smtClean="0">
                <a:cs typeface="B Yagut" pitchFamily="2" charset="-78"/>
              </a:rPr>
              <a:t> 130 سانتیمتر</a:t>
            </a:r>
            <a:endParaRPr lang="fa-IR" sz="2400" dirty="0" smtClean="0">
              <a:cs typeface="B Yagut" pitchFamily="2" charset="-78"/>
            </a:endParaRPr>
          </a:p>
          <a:p>
            <a:pPr algn="r" rtl="1">
              <a:lnSpc>
                <a:spcPct val="150000"/>
              </a:lnSpc>
              <a:buFont typeface="Wingdings" pitchFamily="2" charset="2"/>
              <a:buChar char="Ø"/>
            </a:pPr>
            <a:r>
              <a:rPr lang="fa-IR" sz="2400" dirty="0" smtClean="0">
                <a:cs typeface="B Yagut" pitchFamily="2" charset="-78"/>
              </a:rPr>
              <a:t>داراي </a:t>
            </a:r>
            <a:r>
              <a:rPr lang="ar-SA" sz="2400" dirty="0" smtClean="0">
                <a:cs typeface="B Yagut" pitchFamily="2" charset="-78"/>
              </a:rPr>
              <a:t>دونوار اندازه گیری در دو طرف </a:t>
            </a:r>
            <a:r>
              <a:rPr lang="fa-IR" sz="2400" dirty="0" smtClean="0">
                <a:cs typeface="B Yagut" pitchFamily="2" charset="-78"/>
              </a:rPr>
              <a:t>با </a:t>
            </a:r>
            <a:r>
              <a:rPr lang="ar-SA" sz="2400" dirty="0" smtClean="0">
                <a:cs typeface="B Yagut" pitchFamily="2" charset="-78"/>
              </a:rPr>
              <a:t>اندازه های تا یك دهم سانتیمتر</a:t>
            </a:r>
            <a:endParaRPr lang="fa-IR" sz="2400" dirty="0" smtClean="0">
              <a:cs typeface="B Yagut" pitchFamily="2" charset="-78"/>
            </a:endParaRPr>
          </a:p>
          <a:p>
            <a:pPr algn="r" rtl="1">
              <a:lnSpc>
                <a:spcPct val="150000"/>
              </a:lnSpc>
              <a:buFont typeface="Wingdings" pitchFamily="2" charset="2"/>
              <a:buChar char="Ø"/>
            </a:pPr>
            <a:r>
              <a:rPr lang="ar-SA" sz="2400" dirty="0" smtClean="0">
                <a:cs typeface="B Yagut" pitchFamily="2" charset="-78"/>
              </a:rPr>
              <a:t>قطعه مربوط به پا </a:t>
            </a:r>
            <a:r>
              <a:rPr lang="fa-IR" sz="2400" dirty="0" smtClean="0">
                <a:cs typeface="B Yagut" pitchFamily="2" charset="-78"/>
              </a:rPr>
              <a:t>متحرک </a:t>
            </a:r>
            <a:r>
              <a:rPr lang="ar-SA" sz="2400" dirty="0" smtClean="0">
                <a:cs typeface="B Yagut" pitchFamily="2" charset="-78"/>
              </a:rPr>
              <a:t>و </a:t>
            </a:r>
            <a:r>
              <a:rPr lang="fa-IR" sz="2400" dirty="0" smtClean="0">
                <a:cs typeface="B Yagut" pitchFamily="2" charset="-78"/>
              </a:rPr>
              <a:t>به صورت </a:t>
            </a:r>
            <a:r>
              <a:rPr lang="ar-SA" sz="2400" dirty="0" smtClean="0">
                <a:cs typeface="B Yagut" pitchFamily="2" charset="-78"/>
              </a:rPr>
              <a:t>قائم و عمودی روی تخته</a:t>
            </a:r>
            <a:r>
              <a:rPr lang="fa-IR" sz="2400" dirty="0" smtClean="0">
                <a:cs typeface="B Yagut" pitchFamily="2" charset="-78"/>
              </a:rPr>
              <a:t> است </a:t>
            </a:r>
          </a:p>
          <a:p>
            <a:pPr algn="r" rtl="1">
              <a:lnSpc>
                <a:spcPct val="150000"/>
              </a:lnSpc>
              <a:buFont typeface="Wingdings" pitchFamily="2" charset="2"/>
              <a:buChar char="Ø"/>
            </a:pPr>
            <a:r>
              <a:rPr lang="ar-SA" sz="2400" dirty="0" smtClean="0">
                <a:cs typeface="B Yagut" pitchFamily="2" charset="-78"/>
              </a:rPr>
              <a:t>برای اندازه گیری قد </a:t>
            </a:r>
            <a:r>
              <a:rPr lang="fa-IR" sz="2400" dirty="0" smtClean="0">
                <a:cs typeface="B Yagut" pitchFamily="2" charset="-78"/>
              </a:rPr>
              <a:t>ايستاده </a:t>
            </a:r>
            <a:r>
              <a:rPr lang="ar-SA" sz="2400" dirty="0" smtClean="0">
                <a:cs typeface="B Yagut" pitchFamily="2" charset="-78"/>
              </a:rPr>
              <a:t>باید بتوان صفحه را به راحتی در حالت ایستاده قرارداد</a:t>
            </a:r>
            <a:r>
              <a:rPr lang="fa-IR" sz="2400" dirty="0" smtClean="0">
                <a:cs typeface="B Yagut" pitchFamily="2" charset="-78"/>
              </a:rPr>
              <a:t> .</a:t>
            </a:r>
          </a:p>
          <a:p>
            <a:pPr algn="r" rtl="1">
              <a:lnSpc>
                <a:spcPct val="150000"/>
              </a:lnSpc>
              <a:buFont typeface="Wingdings" pitchFamily="2" charset="2"/>
              <a:buChar char="Ø"/>
            </a:pPr>
            <a:r>
              <a:rPr lang="ar-SA" sz="2400" dirty="0" smtClean="0">
                <a:cs typeface="B Yagut" pitchFamily="2" charset="-78"/>
              </a:rPr>
              <a:t> وقتی تخته در حالت ایستاده قرارداده می شود قسمت بالای آن</a:t>
            </a:r>
            <a:r>
              <a:rPr lang="fa-IR" sz="2400" dirty="0" smtClean="0">
                <a:cs typeface="B Yagut" pitchFamily="2" charset="-78"/>
              </a:rPr>
              <a:t> كه ثابت است، </a:t>
            </a:r>
            <a:r>
              <a:rPr lang="ar-SA" sz="2400" dirty="0" smtClean="0">
                <a:cs typeface="B Yagut" pitchFamily="2" charset="-78"/>
              </a:rPr>
              <a:t>پایه آن می شود كه کودکان باید پای خود را روی آن بگذارند</a:t>
            </a:r>
            <a:r>
              <a:rPr lang="fa-IR" sz="2400" dirty="0" smtClean="0">
                <a:cs typeface="B Yagut" pitchFamily="2" charset="-78"/>
              </a:rPr>
              <a:t> و قسمت متحرك آن در بالا قرار مي‌گيرد .</a:t>
            </a:r>
            <a:endParaRPr lang="en-US" sz="2400" dirty="0">
              <a:cs typeface="B Yagut" pitchFamily="2" charset="-78"/>
            </a:endParaRPr>
          </a:p>
        </p:txBody>
      </p:sp>
      <p:sp>
        <p:nvSpPr>
          <p:cNvPr id="3" name="Title 2"/>
          <p:cNvSpPr>
            <a:spLocks noGrp="1"/>
          </p:cNvSpPr>
          <p:nvPr>
            <p:ph type="title"/>
          </p:nvPr>
        </p:nvSpPr>
        <p:spPr/>
        <p:txBody>
          <a:bodyPr>
            <a:normAutofit/>
          </a:bodyPr>
          <a:lstStyle/>
          <a:p>
            <a:pPr algn="r" rtl="1"/>
            <a:r>
              <a:rPr lang="fa-IR" sz="3600" dirty="0" smtClean="0">
                <a:solidFill>
                  <a:schemeClr val="tx1"/>
                </a:solidFill>
                <a:cs typeface="B Yagut" pitchFamily="2" charset="-78"/>
              </a:rPr>
              <a:t> </a:t>
            </a:r>
            <a:r>
              <a:rPr lang="ar-SA" sz="3600" dirty="0" smtClean="0">
                <a:solidFill>
                  <a:schemeClr val="tx1"/>
                </a:solidFill>
                <a:cs typeface="B Yagut" pitchFamily="2" charset="-78"/>
              </a:rPr>
              <a:t>قد سنج</a:t>
            </a:r>
            <a:endParaRPr lang="en-US" sz="3600" dirty="0">
              <a:cs typeface="B Yagut" pitchFamily="2" charset="-78"/>
            </a:endParaRPr>
          </a:p>
        </p:txBody>
      </p:sp>
      <p:pic>
        <p:nvPicPr>
          <p:cNvPr id="4" name="11">
            <a:hlinkClick r:id="" action="ppaction://media"/>
          </p:cNvPr>
          <p:cNvPicPr>
            <a:picLocks noRot="1" noChangeAspect="1"/>
          </p:cNvPicPr>
          <p:nvPr>
            <a:wavAudioFile r:embed="rId1" name="11"/>
          </p:nvPr>
        </p:nvPicPr>
        <p:blipFill>
          <a:blip r:embed="rId3"/>
          <a:stretch>
            <a:fillRect/>
          </a:stretch>
        </p:blipFill>
        <p:spPr>
          <a:xfrm>
            <a:off x="928662" y="592933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5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کرمانشاه</_x062f__x0627__x0646__x0634__x06af__x0627__x0647_>
    <_x0646__x0648__x0639__x0020__x062d__x06cc__x0637__x0647_ xmlns="12fdc5dc-769e-4543-b10d-fbea3dac4417">مراقبت‌هاي ادغام يافته سلامت كودكان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5NN7CDR5NKU2-831-957</_dlc_DocId>
    <_dlc_DocIdUrl xmlns="1047730d-92e1-4018-9084-d932fd3a7f58">
      <Url>http://www.health.gov.ir/hnd/_layouts/DocIdRedir.aspx?ID=5NN7CDR5NKU2-831-957</Url>
      <Description>5NN7CDR5NKU2-831-957</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D6184E-CC95-4E78-8185-BA665B73244D}">
  <ds:schemaRefs>
    <ds:schemaRef ds:uri="http://schemas.microsoft.com/office/2006/documentManagement/types"/>
    <ds:schemaRef ds:uri="1047730d-92e1-4018-9084-d932fd3a7f58"/>
    <ds:schemaRef ds:uri="http://purl.org/dc/dcmitype/"/>
    <ds:schemaRef ds:uri="http://schemas.openxmlformats.org/package/2006/metadata/core-properties"/>
    <ds:schemaRef ds:uri="http://purl.org/dc/elements/1.1/"/>
    <ds:schemaRef ds:uri="http://schemas.microsoft.com/office/2006/metadata/properties"/>
    <ds:schemaRef ds:uri="http://purl.org/dc/terms/"/>
    <ds:schemaRef ds:uri="http://www.w3.org/XML/1998/namespace"/>
    <ds:schemaRef ds:uri="http://schemas.microsoft.com/office/infopath/2007/PartnerControls"/>
    <ds:schemaRef ds:uri="12fdc5dc-769e-4543-b10d-fbea3dac4417"/>
  </ds:schemaRefs>
</ds:datastoreItem>
</file>

<file path=customXml/itemProps2.xml><?xml version="1.0" encoding="utf-8"?>
<ds:datastoreItem xmlns:ds="http://schemas.openxmlformats.org/officeDocument/2006/customXml" ds:itemID="{53D4A8B7-FDEC-4055-B7CF-CCAD50DFF37B}">
  <ds:schemaRefs>
    <ds:schemaRef ds:uri="http://schemas.microsoft.com/sharepoint/events"/>
  </ds:schemaRefs>
</ds:datastoreItem>
</file>

<file path=customXml/itemProps3.xml><?xml version="1.0" encoding="utf-8"?>
<ds:datastoreItem xmlns:ds="http://schemas.openxmlformats.org/officeDocument/2006/customXml" ds:itemID="{489A874F-8BD5-4C8E-B9B4-780BC7A1AA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51B988B-0D18-4BBB-B103-8B311BD5DF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Concourse</Template>
  <TotalTime>7109</TotalTime>
  <Words>3715</Words>
  <Application>Microsoft Office PowerPoint</Application>
  <PresentationFormat>On-screen Show (4:3)</PresentationFormat>
  <Paragraphs>361</Paragraphs>
  <Slides>58</Slides>
  <Notes>11</Notes>
  <HiddenSlides>7</HiddenSlides>
  <MMClips>40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58</vt:i4>
      </vt:variant>
    </vt:vector>
  </HeadingPairs>
  <TitlesOfParts>
    <vt:vector size="73" baseType="lpstr">
      <vt:lpstr>Arial</vt:lpstr>
      <vt:lpstr>B Nazanin</vt:lpstr>
      <vt:lpstr>B Yagut</vt:lpstr>
      <vt:lpstr>BYagut</vt:lpstr>
      <vt:lpstr>Calibri</vt:lpstr>
      <vt:lpstr>Courier New</vt:lpstr>
      <vt:lpstr>Lucida Sans Unicode</vt:lpstr>
      <vt:lpstr>Symbol</vt:lpstr>
      <vt:lpstr>Tahoma</vt:lpstr>
      <vt:lpstr>Times New Roman</vt:lpstr>
      <vt:lpstr>Verdana</vt:lpstr>
      <vt:lpstr>Wingdings</vt:lpstr>
      <vt:lpstr>Wingdings 2</vt:lpstr>
      <vt:lpstr>Wingdings 3</vt:lpstr>
      <vt:lpstr>Concourse</vt:lpstr>
      <vt:lpstr>آشنایی با اصول پایش رشد کودکان ، اختلال رشد و          سوء تغذیه و نحوه مدیریت آن در کودکان زیر پنج سال </vt:lpstr>
      <vt:lpstr>مشخصات سند </vt:lpstr>
      <vt:lpstr>اهداف آموزشی</vt:lpstr>
      <vt:lpstr>فهرست عناوین </vt:lpstr>
      <vt:lpstr>تن سنجی</vt:lpstr>
      <vt:lpstr>اهمیت انجام صحیح اندازه گیری‌های تن سنجی</vt:lpstr>
      <vt:lpstr>روش صحيح اندازه‌گيري وزن</vt:lpstr>
      <vt:lpstr>روش صحیح اندازه‌گیری قد</vt:lpstr>
      <vt:lpstr> قد سنج</vt:lpstr>
      <vt:lpstr>PowerPoint Presentation</vt:lpstr>
      <vt:lpstr>اندازه گیری قد به صورت خوابیده</vt:lpstr>
      <vt:lpstr>PowerPoint Presentation</vt:lpstr>
      <vt:lpstr>PowerPoint Presentation</vt:lpstr>
      <vt:lpstr>اندازه گیری قد به صورت ايستاده </vt:lpstr>
      <vt:lpstr>PowerPoint Presentation</vt:lpstr>
      <vt:lpstr>روش صحیح تشخیص ادم گوده گذار در هر دو پا</vt:lpstr>
      <vt:lpstr>PowerPoint Presentation</vt:lpstr>
      <vt:lpstr>ارزيابي كودك از نظر وزن، قد و دور سر</vt:lpstr>
      <vt:lpstr>ارزيابی وضعيت وزن برای سن</vt:lpstr>
      <vt:lpstr>وزن</vt:lpstr>
      <vt:lpstr>ارزیابی وضعیت قد برای سن </vt:lpstr>
      <vt:lpstr>رشد قدي  </vt:lpstr>
      <vt:lpstr>ارزيابی کودک از نظر وضعيت دور سر (دور سر برحسب سن و جنس)</vt:lpstr>
      <vt:lpstr>PowerPoint Presentation</vt:lpstr>
      <vt:lpstr>طبقه بندی دور سر</vt:lpstr>
      <vt:lpstr>روش صحیح اندازه گیری محیط میانی بازو </vt:lpstr>
      <vt:lpstr>روش صحیح اندازه گیری محیط میانی بازو</vt:lpstr>
      <vt:lpstr>PowerPoint Presentation</vt:lpstr>
      <vt:lpstr>PowerPoint Presentation</vt:lpstr>
      <vt:lpstr>PowerPoint Presentation</vt:lpstr>
      <vt:lpstr>چگونه كودك را ازنظروضعیت وزن براي قد ارزيابي كنید: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جدول طبقه بندي كودك از نظر نمايه ي توده ي بدن براي سن</vt:lpstr>
      <vt:lpstr>سوء تغذیه </vt:lpstr>
      <vt:lpstr>PowerPoint Presentation</vt:lpstr>
      <vt:lpstr>تغذیه كودكان 1 تا 2 سال </vt:lpstr>
      <vt:lpstr>تغذیه كودكان 1 تا 2 سال </vt:lpstr>
      <vt:lpstr>تغذیه كودكان 2 تا 5 سال </vt:lpstr>
      <vt:lpstr>برخي نكات قابل توجه در مشاوره</vt:lpstr>
      <vt:lpstr>برخي نكات قابل توجه در مشاوره</vt:lpstr>
      <vt:lpstr>برخي نكات قابل توجه در مشاوره</vt:lpstr>
      <vt:lpstr>مراقبت تغذيه اي كودكان كم وزن</vt:lpstr>
      <vt:lpstr>مراقبت تغذيه اي كودكان كوتاه قد</vt:lpstr>
      <vt:lpstr>مراقبت تغذيه اي كودكان لاغر</vt:lpstr>
      <vt:lpstr>توصيه هاي تغذيه اي ضروري براي كودكان مبتلا به كم وزني ، كوتاه قدي  و لاغري </vt:lpstr>
      <vt:lpstr>خلاصه مطالب و نتیجه گیری </vt:lpstr>
      <vt:lpstr>PowerPoint Presentation</vt:lpstr>
      <vt:lpstr>پرسش و تمرین </vt:lpstr>
      <vt:lpstr>فهرست منابع </vt:lpstr>
      <vt:lpstr>PowerPoint Presentation</vt:lpstr>
    </vt:vector>
  </TitlesOfParts>
  <Company>MRT www.Win2Farsi.com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آشنایی با اصول پایش رشد کودکان ، اختلال رشد و سوء تغذیه و نحوه مدیریت آن</dc:title>
  <dc:creator>user</dc:creator>
  <cp:lastModifiedBy>Sima Jalali</cp:lastModifiedBy>
  <cp:revision>1143</cp:revision>
  <dcterms:created xsi:type="dcterms:W3CDTF">2020-04-18T07:55:26Z</dcterms:created>
  <dcterms:modified xsi:type="dcterms:W3CDTF">2020-12-06T06:31:34Z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af1fc889-b96f-4a35-9ee3-488a8e381fa1</vt:lpwstr>
  </property>
</Properties>
</file>